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0" r:id="rId4"/>
    <p:sldId id="261" r:id="rId5"/>
    <p:sldId id="262" r:id="rId6"/>
    <p:sldId id="263" r:id="rId7"/>
    <p:sldId id="264" r:id="rId8"/>
    <p:sldId id="265" r:id="rId9"/>
    <p:sldId id="266"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6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086F88D-BB85-4ED4-A23E-3BCB3AA3F2DC}"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316248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086F88D-BB85-4ED4-A23E-3BCB3AA3F2DC}" type="datetimeFigureOut">
              <a:rPr lang="ru-RU" smtClean="0"/>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347040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086F88D-BB85-4ED4-A23E-3BCB3AA3F2DC}" type="datetimeFigureOut">
              <a:rPr lang="ru-RU" smtClean="0"/>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181077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086F88D-BB85-4ED4-A23E-3BCB3AA3F2DC}" type="datetimeFigureOut">
              <a:rPr lang="ru-RU" smtClean="0"/>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112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086F88D-BB85-4ED4-A23E-3BCB3AA3F2DC}" type="datetimeFigureOut">
              <a:rPr lang="ru-RU" smtClean="0"/>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4162519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5086F88D-BB85-4ED4-A23E-3BCB3AA3F2DC}" type="datetimeFigureOut">
              <a:rPr lang="ru-RU" smtClean="0"/>
              <a:t>08.02.2023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1528301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5086F88D-BB85-4ED4-A23E-3BCB3AA3F2DC}" type="datetimeFigureOut">
              <a:rPr lang="ru-RU" smtClean="0"/>
              <a:t>08.02.2023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292582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086F88D-BB85-4ED4-A23E-3BCB3AA3F2DC}"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4217618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086F88D-BB85-4ED4-A23E-3BCB3AA3F2DC}"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92993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086F88D-BB85-4ED4-A23E-3BCB3AA3F2DC}"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20252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086F88D-BB85-4ED4-A23E-3BCB3AA3F2DC}" type="datetimeFigureOut">
              <a:rPr lang="ru-RU" smtClean="0"/>
              <a:t>08.02.2023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74606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086F88D-BB85-4ED4-A23E-3BCB3AA3F2DC}" type="datetimeFigureOut">
              <a:rPr lang="ru-RU" smtClean="0"/>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373825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086F88D-BB85-4ED4-A23E-3BCB3AA3F2DC}" type="datetimeFigureOut">
              <a:rPr lang="ru-RU" smtClean="0"/>
              <a:t>08.02.2023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68249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086F88D-BB85-4ED4-A23E-3BCB3AA3F2DC}" type="datetimeFigureOut">
              <a:rPr lang="ru-RU" smtClean="0"/>
              <a:t>08.02.2023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155699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086F88D-BB85-4ED4-A23E-3BCB3AA3F2DC}" type="datetimeFigureOut">
              <a:rPr lang="ru-RU" smtClean="0"/>
              <a:t>08.02.2023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326855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086F88D-BB85-4ED4-A23E-3BCB3AA3F2DC}" type="datetimeFigureOut">
              <a:rPr lang="ru-RU" smtClean="0"/>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346030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086F88D-BB85-4ED4-A23E-3BCB3AA3F2DC}" type="datetimeFigureOut">
              <a:rPr lang="ru-RU" smtClean="0"/>
              <a:t>08.02.2023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t>‹#›</a:t>
            </a:fld>
            <a:endParaRPr lang="ru-RU"/>
          </a:p>
        </p:txBody>
      </p:sp>
    </p:spTree>
    <p:extLst>
      <p:ext uri="{BB962C8B-B14F-4D97-AF65-F5344CB8AC3E}">
        <p14:creationId xmlns:p14="http://schemas.microsoft.com/office/powerpoint/2010/main" val="11424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mt="7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086F88D-BB85-4ED4-A23E-3BCB3AA3F2DC}" type="datetimeFigureOut">
              <a:rPr lang="ru-RU" smtClean="0"/>
              <a:t>08.02.2023</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4BDF3BA-E150-4DD7-8EBD-0357F2E90997}" type="slidenum">
              <a:rPr lang="ru-RU" smtClean="0"/>
              <a:t>‹#›</a:t>
            </a:fld>
            <a:endParaRPr lang="ru-RU"/>
          </a:p>
        </p:txBody>
      </p:sp>
    </p:spTree>
    <p:extLst>
      <p:ext uri="{BB962C8B-B14F-4D97-AF65-F5344CB8AC3E}">
        <p14:creationId xmlns:p14="http://schemas.microsoft.com/office/powerpoint/2010/main" val="29526101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339CEA7-277E-47C1-9B75-9ABF646ADD20}"/>
              </a:ext>
            </a:extLst>
          </p:cNvPr>
          <p:cNvSpPr>
            <a:spLocks noGrp="1"/>
          </p:cNvSpPr>
          <p:nvPr>
            <p:ph type="ctrTitle"/>
          </p:nvPr>
        </p:nvSpPr>
        <p:spPr/>
        <p:txBody>
          <a:bodyPr/>
          <a:lstStyle/>
          <a:p>
            <a:r>
              <a:rPr lang="ru-RU" b="1" dirty="0">
                <a:effectLst>
                  <a:outerShdw blurRad="38100" dist="38100" dir="2700000" algn="tl">
                    <a:srgbClr val="000000">
                      <a:alpha val="43137"/>
                    </a:srgbClr>
                  </a:outerShdw>
                </a:effectLst>
              </a:rPr>
              <a:t>«Солнце, воздух и вода – наши лучшие друзья» </a:t>
            </a:r>
          </a:p>
        </p:txBody>
      </p:sp>
    </p:spTree>
    <p:extLst>
      <p:ext uri="{BB962C8B-B14F-4D97-AF65-F5344CB8AC3E}">
        <p14:creationId xmlns:p14="http://schemas.microsoft.com/office/powerpoint/2010/main" val="2353960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090EB33F-26F3-4312-A820-D6663CD9BA39}"/>
              </a:ext>
            </a:extLst>
          </p:cNvPr>
          <p:cNvPicPr>
            <a:picLocks noChangeAspect="1"/>
          </p:cNvPicPr>
          <p:nvPr/>
        </p:nvPicPr>
        <p:blipFill>
          <a:blip r:embed="rId2"/>
          <a:stretch>
            <a:fillRect/>
          </a:stretch>
        </p:blipFill>
        <p:spPr>
          <a:xfrm>
            <a:off x="1219200" y="42862"/>
            <a:ext cx="9753600" cy="6772275"/>
          </a:xfrm>
          <a:prstGeom prst="rect">
            <a:avLst/>
          </a:prstGeom>
        </p:spPr>
      </p:pic>
    </p:spTree>
    <p:extLst>
      <p:ext uri="{BB962C8B-B14F-4D97-AF65-F5344CB8AC3E}">
        <p14:creationId xmlns:p14="http://schemas.microsoft.com/office/powerpoint/2010/main" val="2153621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4713B36A-4649-4C4F-B1BD-99058CE2E6BB}"/>
              </a:ext>
            </a:extLst>
          </p:cNvPr>
          <p:cNvSpPr/>
          <p:nvPr/>
        </p:nvSpPr>
        <p:spPr>
          <a:xfrm>
            <a:off x="407830" y="1460095"/>
            <a:ext cx="4125532" cy="1569660"/>
          </a:xfrm>
          <a:prstGeom prst="rect">
            <a:avLst/>
          </a:prstGeom>
        </p:spPr>
        <p:txBody>
          <a:bodyPr wrap="square">
            <a:spAutoFit/>
          </a:bodyPr>
          <a:lstStyle/>
          <a:p>
            <a:pPr algn="ctr"/>
            <a:r>
              <a:rPr lang="ru-RU" sz="2400" dirty="0"/>
              <a:t>Солнце, воздух и вода –</a:t>
            </a:r>
            <a:br>
              <a:rPr lang="ru-RU" sz="2400" dirty="0"/>
            </a:br>
            <a:r>
              <a:rPr lang="ru-RU" sz="2400" dirty="0"/>
              <a:t>Наши лучшие друзья.</a:t>
            </a:r>
            <a:br>
              <a:rPr lang="ru-RU" sz="2400" dirty="0"/>
            </a:br>
            <a:r>
              <a:rPr lang="ru-RU" sz="2400" dirty="0"/>
              <a:t>С ними будем мы дружить,</a:t>
            </a:r>
            <a:br>
              <a:rPr lang="ru-RU" sz="2400" dirty="0"/>
            </a:br>
            <a:r>
              <a:rPr lang="ru-RU" sz="2400" dirty="0"/>
              <a:t>Чтоб здоровыми нам быть!</a:t>
            </a:r>
          </a:p>
        </p:txBody>
      </p:sp>
      <p:pic>
        <p:nvPicPr>
          <p:cNvPr id="5" name="Рисунок 4">
            <a:extLst>
              <a:ext uri="{FF2B5EF4-FFF2-40B4-BE49-F238E27FC236}">
                <a16:creationId xmlns:a16="http://schemas.microsoft.com/office/drawing/2014/main" xmlns="" id="{02FD15A5-92E6-47D1-A723-9E4693AF6F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5135" y="978795"/>
            <a:ext cx="6533879" cy="4900410"/>
          </a:xfrm>
          <a:prstGeom prst="rect">
            <a:avLst/>
          </a:prstGeom>
        </p:spPr>
      </p:pic>
      <p:sp>
        <p:nvSpPr>
          <p:cNvPr id="6" name="Прямоугольник 5">
            <a:extLst>
              <a:ext uri="{FF2B5EF4-FFF2-40B4-BE49-F238E27FC236}">
                <a16:creationId xmlns:a16="http://schemas.microsoft.com/office/drawing/2014/main" xmlns="" id="{F146570B-A35E-4ABA-9D58-8861C25410FE}"/>
              </a:ext>
            </a:extLst>
          </p:cNvPr>
          <p:cNvSpPr/>
          <p:nvPr/>
        </p:nvSpPr>
        <p:spPr>
          <a:xfrm>
            <a:off x="407830" y="4029946"/>
            <a:ext cx="4125531" cy="1200329"/>
          </a:xfrm>
          <a:prstGeom prst="rect">
            <a:avLst/>
          </a:prstGeom>
        </p:spPr>
        <p:txBody>
          <a:bodyPr wrap="square">
            <a:spAutoFit/>
          </a:bodyPr>
          <a:lstStyle/>
          <a:p>
            <a:r>
              <a:rPr lang="ru-RU" sz="2400" dirty="0">
                <a:latin typeface="Times New Roman" panose="02020603050405020304" pitchFamily="18" charset="0"/>
              </a:rPr>
              <a:t>Подумайте, почему солнце, воздух и вода – наши лучшие друзья?</a:t>
            </a:r>
            <a:endParaRPr lang="ru-RU" sz="2400" dirty="0"/>
          </a:p>
        </p:txBody>
      </p:sp>
    </p:spTree>
    <p:extLst>
      <p:ext uri="{BB962C8B-B14F-4D97-AF65-F5344CB8AC3E}">
        <p14:creationId xmlns:p14="http://schemas.microsoft.com/office/powerpoint/2010/main" val="892401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63E0F710-73FD-4361-9B43-35D500367EF3}"/>
              </a:ext>
            </a:extLst>
          </p:cNvPr>
          <p:cNvSpPr/>
          <p:nvPr/>
        </p:nvSpPr>
        <p:spPr>
          <a:xfrm>
            <a:off x="655749" y="1430330"/>
            <a:ext cx="4933682" cy="3416320"/>
          </a:xfrm>
          <a:prstGeom prst="rect">
            <a:avLst/>
          </a:prstGeom>
        </p:spPr>
        <p:txBody>
          <a:bodyPr wrap="square">
            <a:spAutoFit/>
          </a:bodyPr>
          <a:lstStyle/>
          <a:p>
            <a:r>
              <a:rPr lang="ru-RU" sz="2400" dirty="0">
                <a:latin typeface="Times New Roman" panose="02020603050405020304" pitchFamily="18" charset="0"/>
              </a:rPr>
              <a:t>	Что изображено на картинке? (Солнце)Что дает нам солнце? (Солнце даёт свет и тепло.) Солнце полезно для нашего здоровья.</a:t>
            </a:r>
            <a:r>
              <a:rPr lang="ru-RU" sz="2400" dirty="0">
                <a:solidFill>
                  <a:srgbClr val="444444"/>
                </a:solidFill>
                <a:latin typeface="Times New Roman" panose="02020603050405020304" pitchFamily="18" charset="0"/>
              </a:rPr>
              <a:t> </a:t>
            </a:r>
            <a:r>
              <a:rPr lang="ru-RU" sz="2400" dirty="0">
                <a:latin typeface="Times New Roman" panose="02020603050405020304" pitchFamily="18" charset="0"/>
              </a:rPr>
              <a:t>Для детей полезно загорать, потому, что солнышко посылает в своих лучах нам витамин «Д», который   делает наши руки и ноги крепкими и сильными. </a:t>
            </a:r>
            <a:endParaRPr lang="ru-RU" sz="2400" dirty="0"/>
          </a:p>
        </p:txBody>
      </p:sp>
      <p:pic>
        <p:nvPicPr>
          <p:cNvPr id="5" name="Рисунок 4">
            <a:extLst>
              <a:ext uri="{FF2B5EF4-FFF2-40B4-BE49-F238E27FC236}">
                <a16:creationId xmlns:a16="http://schemas.microsoft.com/office/drawing/2014/main" xmlns="" id="{7267DDC7-1608-4367-A1C1-BDAB4C4B0B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2969" y="553792"/>
            <a:ext cx="5315218" cy="5315218"/>
          </a:xfrm>
          <a:prstGeom prst="rect">
            <a:avLst/>
          </a:prstGeom>
        </p:spPr>
      </p:pic>
    </p:spTree>
    <p:extLst>
      <p:ext uri="{BB962C8B-B14F-4D97-AF65-F5344CB8AC3E}">
        <p14:creationId xmlns:p14="http://schemas.microsoft.com/office/powerpoint/2010/main" val="431148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DE62D238-4C97-4DA4-A8C1-94B70CD18E80}"/>
              </a:ext>
            </a:extLst>
          </p:cNvPr>
          <p:cNvSpPr/>
          <p:nvPr/>
        </p:nvSpPr>
        <p:spPr>
          <a:xfrm>
            <a:off x="682581" y="824462"/>
            <a:ext cx="4790940" cy="4893647"/>
          </a:xfrm>
          <a:prstGeom prst="rect">
            <a:avLst/>
          </a:prstGeom>
        </p:spPr>
        <p:txBody>
          <a:bodyPr wrap="square">
            <a:spAutoFit/>
          </a:bodyPr>
          <a:lstStyle/>
          <a:p>
            <a:r>
              <a:rPr lang="ru-RU" sz="2400" dirty="0">
                <a:latin typeface="Times New Roman" panose="02020603050405020304" pitchFamily="18" charset="0"/>
              </a:rPr>
              <a:t>	Но если долго находиться на солнце, можно получить ожог, тогда кожа покраснеет и будет болеть, или солнечный удар. Поэтому в сильную жару обязательно необходимо носить головной убор и долго не загорать на солнце. Как вы думаете, что такое солнечные ванны?</a:t>
            </a:r>
            <a:r>
              <a:rPr lang="ru-RU" dirty="0"/>
              <a:t> </a:t>
            </a:r>
            <a:r>
              <a:rPr lang="ru-RU" sz="2400" dirty="0">
                <a:latin typeface="Times New Roman" panose="02020603050405020304" pitchFamily="18" charset="0"/>
                <a:cs typeface="Times New Roman" panose="02020603050405020304" pitchFamily="18" charset="0"/>
              </a:rPr>
              <a:t>Солнечные ванны – это и прекрасное закаливание. Но нужно соблюдать определённые правила, чтобы не навредить себе.</a:t>
            </a:r>
          </a:p>
        </p:txBody>
      </p:sp>
      <p:pic>
        <p:nvPicPr>
          <p:cNvPr id="4" name="Рисунок 3">
            <a:extLst>
              <a:ext uri="{FF2B5EF4-FFF2-40B4-BE49-F238E27FC236}">
                <a16:creationId xmlns:a16="http://schemas.microsoft.com/office/drawing/2014/main" xmlns="" id="{55F2D4E1-0C60-4194-BD78-CFA839FDEB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9634" y="1095730"/>
            <a:ext cx="5949621" cy="4295626"/>
          </a:xfrm>
          <a:prstGeom prst="rect">
            <a:avLst/>
          </a:prstGeom>
        </p:spPr>
      </p:pic>
    </p:spTree>
    <p:extLst>
      <p:ext uri="{BB962C8B-B14F-4D97-AF65-F5344CB8AC3E}">
        <p14:creationId xmlns:p14="http://schemas.microsoft.com/office/powerpoint/2010/main" val="1523003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7902EF3B-56F3-4D55-9BBB-5DE31BA199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3500" y="244699"/>
            <a:ext cx="9525000" cy="6375042"/>
          </a:xfrm>
          <a:prstGeom prst="rect">
            <a:avLst/>
          </a:prstGeom>
        </p:spPr>
      </p:pic>
    </p:spTree>
    <p:extLst>
      <p:ext uri="{BB962C8B-B14F-4D97-AF65-F5344CB8AC3E}">
        <p14:creationId xmlns:p14="http://schemas.microsoft.com/office/powerpoint/2010/main" val="2678186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B4F6E101-387E-4E4B-A3FB-3B34C55B3BC1}"/>
              </a:ext>
            </a:extLst>
          </p:cNvPr>
          <p:cNvPicPr>
            <a:picLocks noChangeAspect="1"/>
          </p:cNvPicPr>
          <p:nvPr/>
        </p:nvPicPr>
        <p:blipFill>
          <a:blip r:embed="rId2"/>
          <a:stretch>
            <a:fillRect/>
          </a:stretch>
        </p:blipFill>
        <p:spPr>
          <a:xfrm>
            <a:off x="6951439" y="611076"/>
            <a:ext cx="3725148" cy="5226005"/>
          </a:xfrm>
          <a:prstGeom prst="rect">
            <a:avLst/>
          </a:prstGeom>
        </p:spPr>
      </p:pic>
      <p:sp>
        <p:nvSpPr>
          <p:cNvPr id="3" name="TextBox 2">
            <a:extLst>
              <a:ext uri="{FF2B5EF4-FFF2-40B4-BE49-F238E27FC236}">
                <a16:creationId xmlns:a16="http://schemas.microsoft.com/office/drawing/2014/main" xmlns="" id="{A9DCEB64-490A-4FEE-9165-CC736EA96FEC}"/>
              </a:ext>
            </a:extLst>
          </p:cNvPr>
          <p:cNvSpPr txBox="1"/>
          <p:nvPr/>
        </p:nvSpPr>
        <p:spPr>
          <a:xfrm>
            <a:off x="949214" y="1383808"/>
            <a:ext cx="4850571" cy="3416320"/>
          </a:xfrm>
          <a:prstGeom prst="rect">
            <a:avLst/>
          </a:prstGeom>
          <a:noFill/>
        </p:spPr>
        <p:txBody>
          <a:bodyPr wrap="square" rtlCol="0">
            <a:spAutoFit/>
          </a:bodyPr>
          <a:lstStyle/>
          <a:p>
            <a:r>
              <a:rPr lang="ru-RU" sz="2400" dirty="0"/>
              <a:t>	Что изображено на картинке? (Воздух) Конечно же, воздух, которым мы дышим, должен быть чистым. Как вы думаете, что может случиться, если мы будем дышать грязным воздухом? (Грязный воздух может засорить наш организм, вызвать аллергию и даже отравить.)</a:t>
            </a:r>
          </a:p>
        </p:txBody>
      </p:sp>
    </p:spTree>
    <p:extLst>
      <p:ext uri="{BB962C8B-B14F-4D97-AF65-F5344CB8AC3E}">
        <p14:creationId xmlns:p14="http://schemas.microsoft.com/office/powerpoint/2010/main" val="1096679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7AC7C8DB-872A-48B0-9D4E-64FB02ABD7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40948" y="1255332"/>
            <a:ext cx="5937160" cy="4076521"/>
          </a:xfrm>
          <a:prstGeom prst="rect">
            <a:avLst/>
          </a:prstGeom>
        </p:spPr>
      </p:pic>
      <p:sp>
        <p:nvSpPr>
          <p:cNvPr id="3" name="Прямоугольник 2">
            <a:extLst>
              <a:ext uri="{FF2B5EF4-FFF2-40B4-BE49-F238E27FC236}">
                <a16:creationId xmlns:a16="http://schemas.microsoft.com/office/drawing/2014/main" xmlns="" id="{46DB08D9-B7C5-463C-8F35-746FA3BFBD2A}"/>
              </a:ext>
            </a:extLst>
          </p:cNvPr>
          <p:cNvSpPr/>
          <p:nvPr/>
        </p:nvSpPr>
        <p:spPr>
          <a:xfrm>
            <a:off x="450760" y="612844"/>
            <a:ext cx="5074277" cy="5632311"/>
          </a:xfrm>
          <a:prstGeom prst="rect">
            <a:avLst/>
          </a:prstGeom>
        </p:spPr>
        <p:txBody>
          <a:bodyPr wrap="square">
            <a:spAutoFit/>
          </a:bodyPr>
          <a:lstStyle/>
          <a:p>
            <a:pPr>
              <a:spcBef>
                <a:spcPts val="0"/>
              </a:spcBef>
              <a:spcAft>
                <a:spcPts val="0"/>
              </a:spcAft>
            </a:pPr>
            <a:r>
              <a:rPr lang="ru-RU" sz="2400" dirty="0">
                <a:latin typeface="Times New Roman" panose="02020603050405020304" pitchFamily="18" charset="0"/>
              </a:rPr>
              <a:t>	Как вы думаете, чем полезны воздушные ванны и прогулки на свежем воздухе?</a:t>
            </a:r>
            <a:r>
              <a:rPr lang="ru-RU" sz="2400" dirty="0"/>
              <a:t> </a:t>
            </a:r>
            <a:r>
              <a:rPr lang="ru-RU" sz="2400" dirty="0">
                <a:latin typeface="Times New Roman" panose="02020603050405020304" pitchFamily="18" charset="0"/>
              </a:rPr>
              <a:t>Когда мы дышим свежим воздухом, в лёгких происходим активная циркуляция воздуха и газообмен. Вдыхая кислород полной грудью, учащается наше дыхание, наше сердце начинает биться чаще, и кровеносная система начинает функционировать так, как ей это положено. Отчего мы чувствуем бодрость и лёгкость в теле. Кроме того, прогулки на свежем воздухе помогают нам закаливаться и не болеть. </a:t>
            </a:r>
            <a:endParaRPr lang="ru-RU" sz="2400" dirty="0"/>
          </a:p>
        </p:txBody>
      </p:sp>
    </p:spTree>
    <p:extLst>
      <p:ext uri="{BB962C8B-B14F-4D97-AF65-F5344CB8AC3E}">
        <p14:creationId xmlns:p14="http://schemas.microsoft.com/office/powerpoint/2010/main" val="1584681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D6CA85E9-9A44-4E6D-B3B6-904B57331987}"/>
              </a:ext>
            </a:extLst>
          </p:cNvPr>
          <p:cNvPicPr>
            <a:picLocks noChangeAspect="1"/>
          </p:cNvPicPr>
          <p:nvPr/>
        </p:nvPicPr>
        <p:blipFill>
          <a:blip r:embed="rId2"/>
          <a:stretch>
            <a:fillRect/>
          </a:stretch>
        </p:blipFill>
        <p:spPr>
          <a:xfrm>
            <a:off x="5664423" y="793870"/>
            <a:ext cx="5295497" cy="5073530"/>
          </a:xfrm>
          <a:prstGeom prst="rect">
            <a:avLst/>
          </a:prstGeom>
        </p:spPr>
      </p:pic>
      <p:sp>
        <p:nvSpPr>
          <p:cNvPr id="3" name="TextBox 2">
            <a:extLst>
              <a:ext uri="{FF2B5EF4-FFF2-40B4-BE49-F238E27FC236}">
                <a16:creationId xmlns:a16="http://schemas.microsoft.com/office/drawing/2014/main" xmlns="" id="{58CDED4F-64FF-4B14-BCDF-189A442E424B}"/>
              </a:ext>
            </a:extLst>
          </p:cNvPr>
          <p:cNvSpPr txBox="1"/>
          <p:nvPr/>
        </p:nvSpPr>
        <p:spPr>
          <a:xfrm>
            <a:off x="631065" y="1107583"/>
            <a:ext cx="4520484" cy="4524315"/>
          </a:xfrm>
          <a:prstGeom prst="rect">
            <a:avLst/>
          </a:prstGeom>
          <a:noFill/>
        </p:spPr>
        <p:txBody>
          <a:bodyPr wrap="square" rtlCol="0">
            <a:spAutoFit/>
          </a:bodyPr>
          <a:lstStyle/>
          <a:p>
            <a:r>
              <a:rPr lang="ru-RU" sz="2400" dirty="0"/>
              <a:t>	Что изображено картинке? (Вода)</a:t>
            </a:r>
            <a:r>
              <a:rPr lang="ru-RU" dirty="0"/>
              <a:t> </a:t>
            </a:r>
            <a:r>
              <a:rPr lang="ru-RU" sz="2400" dirty="0"/>
              <a:t>Скажите, для чего нам нужна вода? Вводу мы пьём и используем в приготовлении пищи, и она, так же как и воздух, должна быть чистой. Ведь в нашем организме большое количество жидкости, и, если она будет грязной, организм будет болеть или просто не сможет жить. </a:t>
            </a:r>
          </a:p>
          <a:p>
            <a:r>
              <a:rPr lang="ru-RU" sz="2400" dirty="0"/>
              <a:t> </a:t>
            </a:r>
          </a:p>
        </p:txBody>
      </p:sp>
    </p:spTree>
    <p:extLst>
      <p:ext uri="{BB962C8B-B14F-4D97-AF65-F5344CB8AC3E}">
        <p14:creationId xmlns:p14="http://schemas.microsoft.com/office/powerpoint/2010/main" val="1489572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7A8F69DD-D5A3-4889-BCF2-D59C78F076F2}"/>
              </a:ext>
            </a:extLst>
          </p:cNvPr>
          <p:cNvSpPr/>
          <p:nvPr/>
        </p:nvSpPr>
        <p:spPr>
          <a:xfrm>
            <a:off x="716925" y="591080"/>
            <a:ext cx="5542207" cy="5262979"/>
          </a:xfrm>
          <a:prstGeom prst="rect">
            <a:avLst/>
          </a:prstGeom>
        </p:spPr>
        <p:txBody>
          <a:bodyPr wrap="square">
            <a:spAutoFit/>
          </a:bodyPr>
          <a:lstStyle/>
          <a:p>
            <a:r>
              <a:rPr lang="ru-RU" dirty="0">
                <a:latin typeface="Times New Roman" panose="02020603050405020304" pitchFamily="18" charset="0"/>
              </a:rPr>
              <a:t>	</a:t>
            </a:r>
            <a:r>
              <a:rPr lang="ru-RU" sz="2400" dirty="0">
                <a:latin typeface="Times New Roman" panose="02020603050405020304" pitchFamily="18" charset="0"/>
              </a:rPr>
              <a:t>Ещё вода помогает поддерживать нам чистоту: мы моем руки, умываемся, принимаем душ (смываем с себя грязь, вредных микробов). Вода помогает нам убирать своё жилище, мыть полы, посуду - всё это делает наш дом и нас чистыми и здоровыми.</a:t>
            </a:r>
          </a:p>
          <a:p>
            <a:pPr>
              <a:spcBef>
                <a:spcPts val="0"/>
              </a:spcBef>
              <a:spcAft>
                <a:spcPts val="0"/>
              </a:spcAft>
            </a:pPr>
            <a:r>
              <a:rPr lang="ru-RU" sz="2400">
                <a:latin typeface="Times New Roman" panose="02020603050405020304" pitchFamily="18" charset="0"/>
              </a:rPr>
              <a:t>	А </a:t>
            </a:r>
            <a:r>
              <a:rPr lang="ru-RU" sz="2400" dirty="0">
                <a:latin typeface="Times New Roman" panose="02020603050405020304" pitchFamily="18" charset="0"/>
              </a:rPr>
              <a:t>кто из вас любит купаться в реке, море, озере? Купание – это огромное удовольствие и хороший способ закаливания. </a:t>
            </a:r>
            <a:endParaRPr lang="ru-RU" sz="2400" dirty="0"/>
          </a:p>
          <a:p>
            <a:pPr>
              <a:spcBef>
                <a:spcPts val="0"/>
              </a:spcBef>
              <a:spcAft>
                <a:spcPts val="0"/>
              </a:spcAft>
            </a:pPr>
            <a:r>
              <a:rPr lang="ru-RU" sz="2400" dirty="0">
                <a:latin typeface="Times New Roman" panose="02020603050405020304" pitchFamily="18" charset="0"/>
              </a:rPr>
              <a:t>Запомните, ребята важные правила купания.</a:t>
            </a:r>
            <a:endParaRPr lang="ru-RU" sz="2400" dirty="0"/>
          </a:p>
          <a:p>
            <a:endParaRPr lang="ru-RU" sz="2400" dirty="0"/>
          </a:p>
        </p:txBody>
      </p:sp>
      <p:pic>
        <p:nvPicPr>
          <p:cNvPr id="3" name="Рисунок 2">
            <a:extLst>
              <a:ext uri="{FF2B5EF4-FFF2-40B4-BE49-F238E27FC236}">
                <a16:creationId xmlns:a16="http://schemas.microsoft.com/office/drawing/2014/main" xmlns="" id="{B93C46C0-3600-4F40-AE4D-03364DC2DD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00671" y="397084"/>
            <a:ext cx="3005460" cy="3031916"/>
          </a:xfrm>
          <a:prstGeom prst="rect">
            <a:avLst/>
          </a:prstGeom>
        </p:spPr>
      </p:pic>
      <p:pic>
        <p:nvPicPr>
          <p:cNvPr id="4" name="Рисунок 3">
            <a:extLst>
              <a:ext uri="{FF2B5EF4-FFF2-40B4-BE49-F238E27FC236}">
                <a16:creationId xmlns:a16="http://schemas.microsoft.com/office/drawing/2014/main" xmlns="" id="{7BE7811D-99BC-48B2-BA39-BAEA4F1D0C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7180" y="3762791"/>
            <a:ext cx="4409190" cy="2698125"/>
          </a:xfrm>
          <a:prstGeom prst="rect">
            <a:avLst/>
          </a:prstGeom>
        </p:spPr>
      </p:pic>
    </p:spTree>
    <p:extLst>
      <p:ext uri="{BB962C8B-B14F-4D97-AF65-F5344CB8AC3E}">
        <p14:creationId xmlns:p14="http://schemas.microsoft.com/office/powerpoint/2010/main" val="167192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Капля</Template>
  <TotalTime>82</TotalTime>
  <Words>29</Words>
  <Application>Microsoft Office PowerPoint</Application>
  <PresentationFormat>Произвольный</PresentationFormat>
  <Paragraphs>12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Капля</vt:lpstr>
      <vt:lpstr>«Солнце, воздух и вода – наши лучшие друзья»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«Солнце, воздух и вода – наши лучшие друзья»</dc:title>
  <dc:creator>User</dc:creator>
  <cp:lastModifiedBy>Пользователь Windows</cp:lastModifiedBy>
  <cp:revision>15</cp:revision>
  <dcterms:created xsi:type="dcterms:W3CDTF">2020-06-15T20:41:59Z</dcterms:created>
  <dcterms:modified xsi:type="dcterms:W3CDTF">2023-02-08T07:49:27Z</dcterms:modified>
</cp:coreProperties>
</file>