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9" r:id="rId4"/>
    <p:sldId id="261" r:id="rId5"/>
    <p:sldId id="258" r:id="rId6"/>
    <p:sldId id="263" r:id="rId7"/>
    <p:sldId id="270" r:id="rId8"/>
    <p:sldId id="264" r:id="rId9"/>
    <p:sldId id="267" r:id="rId10"/>
    <p:sldId id="269" r:id="rId11"/>
    <p:sldId id="266" r:id="rId12"/>
    <p:sldId id="265" r:id="rId13"/>
    <p:sldId id="268" r:id="rId14"/>
    <p:sldId id="277" r:id="rId15"/>
    <p:sldId id="274" r:id="rId16"/>
    <p:sldId id="271" r:id="rId17"/>
    <p:sldId id="276" r:id="rId18"/>
    <p:sldId id="273" r:id="rId19"/>
    <p:sldId id="272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37" d="100"/>
          <a:sy n="37" d="100"/>
        </p:scale>
        <p:origin x="-2316" y="-7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138EAC-2742-41F6-BB32-14F0E7D750EA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998C30-9920-4E18-BAAD-A96666D65793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Содержательный </a:t>
          </a:r>
          <a:r>
            <a:rPr lang="ru-RU" sz="1600" b="0" dirty="0" smtClean="0">
              <a:solidFill>
                <a:schemeClr val="tx1"/>
              </a:solidFill>
            </a:rPr>
            <a:t>(представления ребенка об окружающем мире)</a:t>
          </a:r>
          <a:endParaRPr lang="ru-RU" sz="1600" b="0" dirty="0">
            <a:solidFill>
              <a:schemeClr val="tx1"/>
            </a:solidFill>
          </a:endParaRPr>
        </a:p>
      </dgm:t>
    </dgm:pt>
    <dgm:pt modelId="{4C42A3A2-BC25-4500-86A9-2FD62D1A5FCD}" type="parTrans" cxnId="{B7C9A35A-C3FA-4C28-8810-B3092681A8AE}">
      <dgm:prSet/>
      <dgm:spPr/>
      <dgm:t>
        <a:bodyPr/>
        <a:lstStyle/>
        <a:p>
          <a:endParaRPr lang="ru-RU"/>
        </a:p>
      </dgm:t>
    </dgm:pt>
    <dgm:pt modelId="{B802EF82-D183-476B-8EA4-A3DDA09FED1C}" type="sibTrans" cxnId="{B7C9A35A-C3FA-4C28-8810-B3092681A8AE}">
      <dgm:prSet/>
      <dgm:spPr/>
      <dgm:t>
        <a:bodyPr/>
        <a:lstStyle/>
        <a:p>
          <a:endParaRPr lang="ru-RU"/>
        </a:p>
      </dgm:t>
    </dgm:pt>
    <dgm:pt modelId="{E9B7FE17-A279-4A7A-989A-788DCFFD5FFC}">
      <dgm:prSet phldrT="[Текст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400" dirty="0" smtClean="0"/>
            <a:t>О культуре народа, его традициях, творчестве;</a:t>
          </a:r>
          <a:endParaRPr lang="ru-RU" sz="1400" dirty="0"/>
        </a:p>
      </dgm:t>
    </dgm:pt>
    <dgm:pt modelId="{4C11BBAF-1350-4C1D-A17B-B89985A982E0}" type="parTrans" cxnId="{DDB7DDAC-7526-4BC9-A630-6F8E48234525}">
      <dgm:prSet/>
      <dgm:spPr/>
      <dgm:t>
        <a:bodyPr/>
        <a:lstStyle/>
        <a:p>
          <a:endParaRPr lang="ru-RU"/>
        </a:p>
      </dgm:t>
    </dgm:pt>
    <dgm:pt modelId="{FED04CFB-133F-4DD5-9F7A-2535A54CE310}" type="sibTrans" cxnId="{DDB7DDAC-7526-4BC9-A630-6F8E48234525}">
      <dgm:prSet/>
      <dgm:spPr/>
      <dgm:t>
        <a:bodyPr/>
        <a:lstStyle/>
        <a:p>
          <a:endParaRPr lang="ru-RU"/>
        </a:p>
      </dgm:t>
    </dgm:pt>
    <dgm:pt modelId="{74102D34-7F22-431C-A554-A5D5C959C0D4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Эмоционально-побудительный </a:t>
          </a:r>
          <a:r>
            <a:rPr lang="ru-RU" sz="1600" dirty="0" smtClean="0">
              <a:solidFill>
                <a:schemeClr val="tx1"/>
              </a:solidFill>
            </a:rPr>
            <a:t>(эмоционально-положительные чувства ребенка к окружающему миру)</a:t>
          </a:r>
          <a:endParaRPr lang="ru-RU" sz="1600" dirty="0">
            <a:solidFill>
              <a:schemeClr val="tx1"/>
            </a:solidFill>
          </a:endParaRPr>
        </a:p>
      </dgm:t>
    </dgm:pt>
    <dgm:pt modelId="{91C4C34D-37F8-49CF-85E9-75712E6C103C}" type="parTrans" cxnId="{8069FAAD-7B16-431D-BDEA-14DB2C11E22E}">
      <dgm:prSet/>
      <dgm:spPr/>
      <dgm:t>
        <a:bodyPr/>
        <a:lstStyle/>
        <a:p>
          <a:endParaRPr lang="ru-RU"/>
        </a:p>
      </dgm:t>
    </dgm:pt>
    <dgm:pt modelId="{D7C87EA3-0AE6-489F-9E95-E15E37252D9F}" type="sibTrans" cxnId="{8069FAAD-7B16-431D-BDEA-14DB2C11E22E}">
      <dgm:prSet/>
      <dgm:spPr/>
      <dgm:t>
        <a:bodyPr/>
        <a:lstStyle/>
        <a:p>
          <a:endParaRPr lang="ru-RU"/>
        </a:p>
      </dgm:t>
    </dgm:pt>
    <dgm:pt modelId="{079C5A9F-A1A2-4063-AFA0-A957F57304B0}">
      <dgm:prSet phldrT="[Текст]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400" dirty="0" smtClean="0"/>
            <a:t>Любовь и чувство привязанности к родной семье и дому;</a:t>
          </a:r>
          <a:endParaRPr lang="ru-RU" sz="1400" dirty="0"/>
        </a:p>
      </dgm:t>
    </dgm:pt>
    <dgm:pt modelId="{7062F015-074D-41D5-AE9B-1BAECF3D9009}" type="parTrans" cxnId="{0697267B-0385-4BA6-BED7-CA80CCD789DF}">
      <dgm:prSet/>
      <dgm:spPr/>
      <dgm:t>
        <a:bodyPr/>
        <a:lstStyle/>
        <a:p>
          <a:endParaRPr lang="ru-RU"/>
        </a:p>
      </dgm:t>
    </dgm:pt>
    <dgm:pt modelId="{71B3E1F8-512A-402E-90A4-9B6C756B82E6}" type="sibTrans" cxnId="{0697267B-0385-4BA6-BED7-CA80CCD789DF}">
      <dgm:prSet/>
      <dgm:spPr/>
      <dgm:t>
        <a:bodyPr/>
        <a:lstStyle/>
        <a:p>
          <a:endParaRPr lang="ru-RU"/>
        </a:p>
      </dgm:t>
    </dgm:pt>
    <dgm:pt modelId="{3D3AECEB-5BEA-404E-B397-94674910E647}">
      <dgm:prSet phldrT="[Текст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400" dirty="0" smtClean="0"/>
            <a:t>О природе родного края и страны и деятельности человека в природе;</a:t>
          </a:r>
          <a:endParaRPr lang="ru-RU" sz="1400" dirty="0"/>
        </a:p>
      </dgm:t>
    </dgm:pt>
    <dgm:pt modelId="{B3133412-442C-4B7E-847F-A0200A0B32A6}" type="parTrans" cxnId="{B4EB8A76-50F9-48D2-AB05-C4BE0FBDF792}">
      <dgm:prSet/>
      <dgm:spPr/>
      <dgm:t>
        <a:bodyPr/>
        <a:lstStyle/>
        <a:p>
          <a:endParaRPr lang="ru-RU"/>
        </a:p>
      </dgm:t>
    </dgm:pt>
    <dgm:pt modelId="{EF302328-99E2-406E-A1DB-8816D903BBB7}" type="sibTrans" cxnId="{B4EB8A76-50F9-48D2-AB05-C4BE0FBDF792}">
      <dgm:prSet/>
      <dgm:spPr/>
      <dgm:t>
        <a:bodyPr/>
        <a:lstStyle/>
        <a:p>
          <a:endParaRPr lang="ru-RU"/>
        </a:p>
      </dgm:t>
    </dgm:pt>
    <dgm:pt modelId="{C4102F00-21AF-4F0E-8974-8F9A2E345ECC}">
      <dgm:prSet phldrT="[Текст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400" dirty="0" smtClean="0"/>
            <a:t>Об истории страны, отраженной в названиях улиц, памятниках;</a:t>
          </a:r>
          <a:endParaRPr lang="ru-RU" sz="1400" dirty="0"/>
        </a:p>
      </dgm:t>
    </dgm:pt>
    <dgm:pt modelId="{43D5A7B4-A149-418B-8DD5-CA8EA49A1134}" type="parTrans" cxnId="{5BC7F64D-C077-4949-8225-35FE999CD836}">
      <dgm:prSet/>
      <dgm:spPr/>
      <dgm:t>
        <a:bodyPr/>
        <a:lstStyle/>
        <a:p>
          <a:endParaRPr lang="ru-RU"/>
        </a:p>
      </dgm:t>
    </dgm:pt>
    <dgm:pt modelId="{9781C250-1F2F-42E5-8655-F6E80A4C9D09}" type="sibTrans" cxnId="{5BC7F64D-C077-4949-8225-35FE999CD836}">
      <dgm:prSet/>
      <dgm:spPr/>
      <dgm:t>
        <a:bodyPr/>
        <a:lstStyle/>
        <a:p>
          <a:endParaRPr lang="ru-RU"/>
        </a:p>
      </dgm:t>
    </dgm:pt>
    <dgm:pt modelId="{D5307AE0-019A-4DD5-8DA8-71AD72742433}">
      <dgm:prSet phldrT="[Текст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400" dirty="0" smtClean="0"/>
            <a:t>О символике родного города и страны (герб, гимн, флаг)</a:t>
          </a:r>
          <a:endParaRPr lang="ru-RU" sz="1400" dirty="0"/>
        </a:p>
      </dgm:t>
    </dgm:pt>
    <dgm:pt modelId="{98350ACF-5DD9-4B86-B63C-F4877645EF1A}" type="parTrans" cxnId="{9B617294-683F-4783-A383-BA256AD52AC1}">
      <dgm:prSet/>
      <dgm:spPr/>
      <dgm:t>
        <a:bodyPr/>
        <a:lstStyle/>
        <a:p>
          <a:endParaRPr lang="ru-RU"/>
        </a:p>
      </dgm:t>
    </dgm:pt>
    <dgm:pt modelId="{789FDA76-C8AB-4650-932D-0BB287853426}" type="sibTrans" cxnId="{9B617294-683F-4783-A383-BA256AD52AC1}">
      <dgm:prSet/>
      <dgm:spPr/>
      <dgm:t>
        <a:bodyPr/>
        <a:lstStyle/>
        <a:p>
          <a:endParaRPr lang="ru-RU"/>
        </a:p>
      </dgm:t>
    </dgm:pt>
    <dgm:pt modelId="{E46E1AF4-31D2-474F-8062-6F53388ACDBA}">
      <dgm:prSet phldrT="[Текст]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400" dirty="0" smtClean="0"/>
            <a:t>Интерес к жизни родного города и страны;</a:t>
          </a:r>
          <a:endParaRPr lang="ru-RU" sz="1400" dirty="0"/>
        </a:p>
      </dgm:t>
    </dgm:pt>
    <dgm:pt modelId="{D4D90777-5BE3-4883-84C1-93E065126969}" type="parTrans" cxnId="{2F38B74D-4611-4924-A09D-A82876C10778}">
      <dgm:prSet/>
      <dgm:spPr/>
      <dgm:t>
        <a:bodyPr/>
        <a:lstStyle/>
        <a:p>
          <a:endParaRPr lang="ru-RU"/>
        </a:p>
      </dgm:t>
    </dgm:pt>
    <dgm:pt modelId="{16009EBF-135E-4368-B71C-1C67766C21B3}" type="sibTrans" cxnId="{2F38B74D-4611-4924-A09D-A82876C10778}">
      <dgm:prSet/>
      <dgm:spPr/>
      <dgm:t>
        <a:bodyPr/>
        <a:lstStyle/>
        <a:p>
          <a:endParaRPr lang="ru-RU"/>
        </a:p>
      </dgm:t>
    </dgm:pt>
    <dgm:pt modelId="{4B86747C-4232-4AE5-9F26-60275E1CDD13}">
      <dgm:prSet phldrT="[Текст]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400" dirty="0" smtClean="0"/>
            <a:t>Гордость за достижения своей страны</a:t>
          </a:r>
          <a:endParaRPr lang="ru-RU" sz="1400" dirty="0"/>
        </a:p>
      </dgm:t>
    </dgm:pt>
    <dgm:pt modelId="{4916ACCE-B10F-4507-B0A4-AC66CCAFF492}" type="parTrans" cxnId="{3E184FEC-AAEF-4F60-A6DB-2C73B4FCD091}">
      <dgm:prSet/>
      <dgm:spPr/>
      <dgm:t>
        <a:bodyPr/>
        <a:lstStyle/>
        <a:p>
          <a:endParaRPr lang="ru-RU"/>
        </a:p>
      </dgm:t>
    </dgm:pt>
    <dgm:pt modelId="{45365B20-624C-477C-9F48-1B2D4F2697FE}" type="sibTrans" cxnId="{3E184FEC-AAEF-4F60-A6DB-2C73B4FCD091}">
      <dgm:prSet/>
      <dgm:spPr/>
      <dgm:t>
        <a:bodyPr/>
        <a:lstStyle/>
        <a:p>
          <a:endParaRPr lang="ru-RU"/>
        </a:p>
      </dgm:t>
    </dgm:pt>
    <dgm:pt modelId="{7C7A8894-5FEB-4281-B17F-5A7F43E758D3}">
      <dgm:prSet phldrT="[Текст]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400" dirty="0" smtClean="0"/>
            <a:t>Уважение к культуре и традициям народа, к историческому прошлому</a:t>
          </a:r>
          <a:endParaRPr lang="ru-RU" sz="1400" dirty="0"/>
        </a:p>
      </dgm:t>
    </dgm:pt>
    <dgm:pt modelId="{D4AE06E6-BFE2-4E9E-B7D2-9A45C532848E}" type="parTrans" cxnId="{0E3FB8C3-1E74-4243-9F85-41E68A747485}">
      <dgm:prSet/>
      <dgm:spPr/>
      <dgm:t>
        <a:bodyPr/>
        <a:lstStyle/>
        <a:p>
          <a:endParaRPr lang="ru-RU"/>
        </a:p>
      </dgm:t>
    </dgm:pt>
    <dgm:pt modelId="{860CBFF9-33C9-40CC-B159-BD5B1CBFF5CB}" type="sibTrans" cxnId="{0E3FB8C3-1E74-4243-9F85-41E68A747485}">
      <dgm:prSet/>
      <dgm:spPr/>
      <dgm:t>
        <a:bodyPr/>
        <a:lstStyle/>
        <a:p>
          <a:endParaRPr lang="ru-RU"/>
        </a:p>
      </dgm:t>
    </dgm:pt>
    <dgm:pt modelId="{22820411-15A4-4DC7-962C-0E68D48D7D21}">
      <dgm:prSet phldrT="[Текст]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400" dirty="0" smtClean="0"/>
            <a:t>Восхищение народным творчеством;</a:t>
          </a:r>
          <a:endParaRPr lang="ru-RU" sz="1400" dirty="0"/>
        </a:p>
      </dgm:t>
    </dgm:pt>
    <dgm:pt modelId="{D04C9834-30C9-4F6F-B488-FCB092172074}" type="parTrans" cxnId="{BDB4BA3E-B82D-4423-B5F1-8C167F530DAB}">
      <dgm:prSet/>
      <dgm:spPr/>
      <dgm:t>
        <a:bodyPr/>
        <a:lstStyle/>
        <a:p>
          <a:endParaRPr lang="ru-RU"/>
        </a:p>
      </dgm:t>
    </dgm:pt>
    <dgm:pt modelId="{F0E641EC-150F-4798-8597-C54D5B829019}" type="sibTrans" cxnId="{BDB4BA3E-B82D-4423-B5F1-8C167F530DAB}">
      <dgm:prSet/>
      <dgm:spPr/>
      <dgm:t>
        <a:bodyPr/>
        <a:lstStyle/>
        <a:p>
          <a:endParaRPr lang="ru-RU"/>
        </a:p>
      </dgm:t>
    </dgm:pt>
    <dgm:pt modelId="{9B308E90-6CC6-44BE-B251-5F56CD2332DA}">
      <dgm:prSet phldrT="[Текст]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400" dirty="0" smtClean="0"/>
            <a:t>Любовь к родной природе, к родному языку;</a:t>
          </a:r>
          <a:endParaRPr lang="ru-RU" sz="1400" dirty="0"/>
        </a:p>
      </dgm:t>
    </dgm:pt>
    <dgm:pt modelId="{430694C7-5822-453C-A3E6-B872DA96AE3E}" type="parTrans" cxnId="{F11D95EE-68E9-4A1C-B0A8-83EEF350D7AC}">
      <dgm:prSet/>
      <dgm:spPr/>
      <dgm:t>
        <a:bodyPr/>
        <a:lstStyle/>
        <a:p>
          <a:endParaRPr lang="ru-RU"/>
        </a:p>
      </dgm:t>
    </dgm:pt>
    <dgm:pt modelId="{7AEDC2B2-B283-4F98-83BA-AF997754F373}" type="sibTrans" cxnId="{F11D95EE-68E9-4A1C-B0A8-83EEF350D7AC}">
      <dgm:prSet/>
      <dgm:spPr/>
      <dgm:t>
        <a:bodyPr/>
        <a:lstStyle/>
        <a:p>
          <a:endParaRPr lang="ru-RU"/>
        </a:p>
      </dgm:t>
    </dgm:pt>
    <dgm:pt modelId="{BB19105A-5DE3-42DD-A8CA-07B3B6885974}">
      <dgm:prSet phldrT="[Текст]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400" dirty="0" smtClean="0"/>
            <a:t>Уважение к человеку-труженику и желание принимать посильное участие в труде</a:t>
          </a:r>
          <a:endParaRPr lang="ru-RU" sz="1400" dirty="0"/>
        </a:p>
      </dgm:t>
    </dgm:pt>
    <dgm:pt modelId="{F2EC2891-D6F6-42AF-8FD1-B683A86F60A8}" type="parTrans" cxnId="{8CA603EF-EE20-4B7C-A966-FD3A0EFFD15C}">
      <dgm:prSet/>
      <dgm:spPr/>
      <dgm:t>
        <a:bodyPr/>
        <a:lstStyle/>
        <a:p>
          <a:endParaRPr lang="ru-RU"/>
        </a:p>
      </dgm:t>
    </dgm:pt>
    <dgm:pt modelId="{B1ABA84D-2648-4C56-A98D-E8191574838D}" type="sibTrans" cxnId="{8CA603EF-EE20-4B7C-A966-FD3A0EFFD15C}">
      <dgm:prSet/>
      <dgm:spPr/>
      <dgm:t>
        <a:bodyPr/>
        <a:lstStyle/>
        <a:p>
          <a:endParaRPr lang="ru-RU"/>
        </a:p>
      </dgm:t>
    </dgm:pt>
    <dgm:pt modelId="{7B9856C3-2F9E-4DA4-990E-EA8C0A1AEA86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600" b="1" dirty="0" err="1" smtClean="0">
              <a:solidFill>
                <a:schemeClr val="tx1"/>
              </a:solidFill>
            </a:rPr>
            <a:t>Деятельностный</a:t>
          </a:r>
          <a:r>
            <a:rPr lang="ru-RU" sz="1700" b="1" dirty="0" smtClean="0">
              <a:solidFill>
                <a:schemeClr val="tx1"/>
              </a:solidFill>
            </a:rPr>
            <a:t> </a:t>
          </a:r>
          <a:r>
            <a:rPr lang="ru-RU" sz="1700" dirty="0" smtClean="0">
              <a:solidFill>
                <a:schemeClr val="tx1"/>
              </a:solidFill>
            </a:rPr>
            <a:t>(отражение отношения к миру в деятельности)</a:t>
          </a:r>
          <a:endParaRPr lang="ru-RU" sz="1700" dirty="0">
            <a:solidFill>
              <a:schemeClr val="tx1"/>
            </a:solidFill>
          </a:endParaRPr>
        </a:p>
      </dgm:t>
    </dgm:pt>
    <dgm:pt modelId="{96784EFA-A647-46E2-8528-3F7A874B9139}" type="sibTrans" cxnId="{D5808841-5189-4C89-8B9B-230BCDDDC325}">
      <dgm:prSet/>
      <dgm:spPr/>
      <dgm:t>
        <a:bodyPr/>
        <a:lstStyle/>
        <a:p>
          <a:endParaRPr lang="ru-RU"/>
        </a:p>
      </dgm:t>
    </dgm:pt>
    <dgm:pt modelId="{7BA326E8-6317-4ACC-BE97-752D22452242}" type="parTrans" cxnId="{D5808841-5189-4C89-8B9B-230BCDDDC325}">
      <dgm:prSet/>
      <dgm:spPr/>
      <dgm:t>
        <a:bodyPr/>
        <a:lstStyle/>
        <a:p>
          <a:endParaRPr lang="ru-RU"/>
        </a:p>
      </dgm:t>
    </dgm:pt>
    <dgm:pt modelId="{835BF246-13B2-41BE-A6FC-4AB737578318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400" dirty="0" smtClean="0"/>
            <a:t>Труд </a:t>
          </a:r>
          <a:endParaRPr lang="ru-RU" sz="1400" dirty="0"/>
        </a:p>
      </dgm:t>
    </dgm:pt>
    <dgm:pt modelId="{0174006C-8BA4-44BF-8378-47B7587D1645}" type="parTrans" cxnId="{65C50C62-F966-4BD1-B11E-1361AFE31ACD}">
      <dgm:prSet/>
      <dgm:spPr/>
      <dgm:t>
        <a:bodyPr/>
        <a:lstStyle/>
        <a:p>
          <a:endParaRPr lang="ru-RU"/>
        </a:p>
      </dgm:t>
    </dgm:pt>
    <dgm:pt modelId="{4C353DD9-DD21-40E4-93CF-8CFC9EB7CA8D}" type="sibTrans" cxnId="{65C50C62-F966-4BD1-B11E-1361AFE31ACD}">
      <dgm:prSet/>
      <dgm:spPr/>
      <dgm:t>
        <a:bodyPr/>
        <a:lstStyle/>
        <a:p>
          <a:endParaRPr lang="ru-RU"/>
        </a:p>
      </dgm:t>
    </dgm:pt>
    <dgm:pt modelId="{F7654451-10B3-425F-860A-C88209AF0A34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400" dirty="0" smtClean="0"/>
            <a:t>Игра </a:t>
          </a:r>
          <a:endParaRPr lang="ru-RU" sz="1400" dirty="0"/>
        </a:p>
      </dgm:t>
    </dgm:pt>
    <dgm:pt modelId="{6DF25B53-5A00-47C4-BC40-6AD9364682F9}" type="parTrans" cxnId="{9616201F-5908-48A2-B087-2DAC6D36BE9B}">
      <dgm:prSet/>
      <dgm:spPr/>
      <dgm:t>
        <a:bodyPr/>
        <a:lstStyle/>
        <a:p>
          <a:endParaRPr lang="ru-RU"/>
        </a:p>
      </dgm:t>
    </dgm:pt>
    <dgm:pt modelId="{ED3BD162-AA20-40E3-9DEB-C1B310DA50CF}" type="sibTrans" cxnId="{9616201F-5908-48A2-B087-2DAC6D36BE9B}">
      <dgm:prSet/>
      <dgm:spPr/>
      <dgm:t>
        <a:bodyPr/>
        <a:lstStyle/>
        <a:p>
          <a:endParaRPr lang="ru-RU"/>
        </a:p>
      </dgm:t>
    </dgm:pt>
    <dgm:pt modelId="{4178F0BF-090C-4A1A-B4DF-EE1E3131EBCE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400" dirty="0" smtClean="0"/>
            <a:t>Продуктивная деятельность</a:t>
          </a:r>
          <a:endParaRPr lang="ru-RU" sz="1400" dirty="0"/>
        </a:p>
      </dgm:t>
    </dgm:pt>
    <dgm:pt modelId="{7CA8EEFD-B0A6-4298-AB44-37A73E08E95E}" type="parTrans" cxnId="{F906B45F-4340-4497-B67F-7451F90AE65C}">
      <dgm:prSet/>
      <dgm:spPr/>
      <dgm:t>
        <a:bodyPr/>
        <a:lstStyle/>
        <a:p>
          <a:endParaRPr lang="ru-RU"/>
        </a:p>
      </dgm:t>
    </dgm:pt>
    <dgm:pt modelId="{26E30A17-8C81-4983-9FD9-0C50A9FA5179}" type="sibTrans" cxnId="{F906B45F-4340-4497-B67F-7451F90AE65C}">
      <dgm:prSet/>
      <dgm:spPr/>
      <dgm:t>
        <a:bodyPr/>
        <a:lstStyle/>
        <a:p>
          <a:endParaRPr lang="ru-RU"/>
        </a:p>
      </dgm:t>
    </dgm:pt>
    <dgm:pt modelId="{E32E7379-C928-400C-8310-C13651867083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400" dirty="0" smtClean="0"/>
            <a:t>Музыкальная деятельность </a:t>
          </a:r>
          <a:endParaRPr lang="ru-RU" sz="1400" dirty="0"/>
        </a:p>
      </dgm:t>
    </dgm:pt>
    <dgm:pt modelId="{CBB2795A-F3B8-4CCA-93E8-09A87B634E0E}" type="parTrans" cxnId="{3C2ECC7C-A6FA-4D8F-BB90-1B1D980FA854}">
      <dgm:prSet/>
      <dgm:spPr/>
      <dgm:t>
        <a:bodyPr/>
        <a:lstStyle/>
        <a:p>
          <a:endParaRPr lang="ru-RU"/>
        </a:p>
      </dgm:t>
    </dgm:pt>
    <dgm:pt modelId="{05E1C5DB-4AE6-4C04-A141-39B9D54A4D3E}" type="sibTrans" cxnId="{3C2ECC7C-A6FA-4D8F-BB90-1B1D980FA854}">
      <dgm:prSet/>
      <dgm:spPr/>
      <dgm:t>
        <a:bodyPr/>
        <a:lstStyle/>
        <a:p>
          <a:endParaRPr lang="ru-RU"/>
        </a:p>
      </dgm:t>
    </dgm:pt>
    <dgm:pt modelId="{71113A21-6F8D-4261-9A0E-D493F4034269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400" dirty="0" smtClean="0"/>
            <a:t>Познавательная деятельность</a:t>
          </a:r>
          <a:endParaRPr lang="ru-RU" sz="1400" dirty="0"/>
        </a:p>
      </dgm:t>
    </dgm:pt>
    <dgm:pt modelId="{9D013A31-B066-46B3-8818-2E750057A004}" type="parTrans" cxnId="{A68B3BF6-6449-4757-8186-526F5D901C97}">
      <dgm:prSet/>
      <dgm:spPr/>
      <dgm:t>
        <a:bodyPr/>
        <a:lstStyle/>
        <a:p>
          <a:endParaRPr lang="ru-RU"/>
        </a:p>
      </dgm:t>
    </dgm:pt>
    <dgm:pt modelId="{55B4ECE6-7BC5-4A24-B533-2F22285C695F}" type="sibTrans" cxnId="{A68B3BF6-6449-4757-8186-526F5D901C97}">
      <dgm:prSet/>
      <dgm:spPr/>
      <dgm:t>
        <a:bodyPr/>
        <a:lstStyle/>
        <a:p>
          <a:endParaRPr lang="ru-RU"/>
        </a:p>
      </dgm:t>
    </dgm:pt>
    <dgm:pt modelId="{B7FF8185-00A6-465F-86B3-6B769995D61B}" type="pres">
      <dgm:prSet presAssocID="{7A138EAC-2742-41F6-BB32-14F0E7D750E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0E53C80-4B9F-460C-B33A-2AC367D080FE}" type="pres">
      <dgm:prSet presAssocID="{E6998C30-9920-4E18-BAAD-A96666D65793}" presName="linNode" presStyleCnt="0"/>
      <dgm:spPr/>
    </dgm:pt>
    <dgm:pt modelId="{8D9B2DE0-7589-4820-862C-F6A3A44B946B}" type="pres">
      <dgm:prSet presAssocID="{E6998C30-9920-4E18-BAAD-A96666D65793}" presName="parentShp" presStyleLbl="node1" presStyleIdx="0" presStyleCnt="3" custScaleX="71155" custScaleY="78636" custLinFactNeighborX="-7372" custLinFactNeighborY="-113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2F86E8-A17E-4CBE-A4AC-0F98261872F8}" type="pres">
      <dgm:prSet presAssocID="{E6998C30-9920-4E18-BAAD-A96666D65793}" presName="childShp" presStyleLbl="bgAccFollowNode1" presStyleIdx="0" presStyleCnt="3" custScaleX="113271" custScaleY="1191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47E400-34F0-44A0-8D3F-C694080EC402}" type="pres">
      <dgm:prSet presAssocID="{B802EF82-D183-476B-8EA4-A3DDA09FED1C}" presName="spacing" presStyleCnt="0"/>
      <dgm:spPr/>
    </dgm:pt>
    <dgm:pt modelId="{ED305C73-7A39-4EDB-A7C7-14E5DC7D30D5}" type="pres">
      <dgm:prSet presAssocID="{74102D34-7F22-431C-A554-A5D5C959C0D4}" presName="linNode" presStyleCnt="0"/>
      <dgm:spPr/>
    </dgm:pt>
    <dgm:pt modelId="{E1DF7F03-9E86-42CB-BE64-0DE97F709082}" type="pres">
      <dgm:prSet presAssocID="{74102D34-7F22-431C-A554-A5D5C959C0D4}" presName="parentShp" presStyleLbl="node1" presStyleIdx="1" presStyleCnt="3" custScaleX="73492" custScaleY="119639" custLinFactNeighborX="-7372" custLinFactNeighborY="-128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FC9A05-28F4-42BD-8A99-5141A68FEAD5}" type="pres">
      <dgm:prSet presAssocID="{74102D34-7F22-431C-A554-A5D5C959C0D4}" presName="childShp" presStyleLbl="bgAccFollowNode1" presStyleIdx="1" presStyleCnt="3" custScaleX="114965" custScaleY="171152" custLinFactNeighborX="-2439" custLinFactNeighborY="-219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56501B-EC20-4FFD-8E55-71175FEE296E}" type="pres">
      <dgm:prSet presAssocID="{D7C87EA3-0AE6-489F-9E95-E15E37252D9F}" presName="spacing" presStyleCnt="0"/>
      <dgm:spPr/>
    </dgm:pt>
    <dgm:pt modelId="{B50D18DD-F84D-4297-95B6-B4B2CD530DE5}" type="pres">
      <dgm:prSet presAssocID="{7B9856C3-2F9E-4DA4-990E-EA8C0A1AEA86}" presName="linNode" presStyleCnt="0"/>
      <dgm:spPr/>
    </dgm:pt>
    <dgm:pt modelId="{35DB1B73-727D-4A6D-AC55-27841B04059A}" type="pres">
      <dgm:prSet presAssocID="{7B9856C3-2F9E-4DA4-990E-EA8C0A1AEA86}" presName="parentShp" presStyleLbl="node1" presStyleIdx="2" presStyleCnt="3" custScaleX="73077" custScaleY="65918" custLinFactNeighborX="-7372" custLinFactNeighborY="-128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9F7F8E-0D9D-43E6-806A-90BA339B3D09}" type="pres">
      <dgm:prSet presAssocID="{7B9856C3-2F9E-4DA4-990E-EA8C0A1AEA86}" presName="childShp" presStyleLbl="bgAccFollowNode1" presStyleIdx="2" presStyleCnt="3" custScaleX="111409" custScaleY="1343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06B45F-4340-4497-B67F-7451F90AE65C}" srcId="{7B9856C3-2F9E-4DA4-990E-EA8C0A1AEA86}" destId="{4178F0BF-090C-4A1A-B4DF-EE1E3131EBCE}" srcOrd="2" destOrd="0" parTransId="{7CA8EEFD-B0A6-4298-AB44-37A73E08E95E}" sibTransId="{26E30A17-8C81-4983-9FD9-0C50A9FA5179}"/>
    <dgm:cxn modelId="{A68B3BF6-6449-4757-8186-526F5D901C97}" srcId="{7B9856C3-2F9E-4DA4-990E-EA8C0A1AEA86}" destId="{71113A21-6F8D-4261-9A0E-D493F4034269}" srcOrd="4" destOrd="0" parTransId="{9D013A31-B066-46B3-8818-2E750057A004}" sibTransId="{55B4ECE6-7BC5-4A24-B533-2F22285C695F}"/>
    <dgm:cxn modelId="{B7C9A35A-C3FA-4C28-8810-B3092681A8AE}" srcId="{7A138EAC-2742-41F6-BB32-14F0E7D750EA}" destId="{E6998C30-9920-4E18-BAAD-A96666D65793}" srcOrd="0" destOrd="0" parTransId="{4C42A3A2-BC25-4500-86A9-2FD62D1A5FCD}" sibTransId="{B802EF82-D183-476B-8EA4-A3DDA09FED1C}"/>
    <dgm:cxn modelId="{CECE2B28-276A-4C33-B21A-0FDAC089E7CC}" type="presOf" srcId="{71113A21-6F8D-4261-9A0E-D493F4034269}" destId="{0C9F7F8E-0D9D-43E6-806A-90BA339B3D09}" srcOrd="0" destOrd="4" presId="urn:microsoft.com/office/officeart/2005/8/layout/vList6"/>
    <dgm:cxn modelId="{0E3FB8C3-1E74-4243-9F85-41E68A747485}" srcId="{74102D34-7F22-431C-A554-A5D5C959C0D4}" destId="{7C7A8894-5FEB-4281-B17F-5A7F43E758D3}" srcOrd="3" destOrd="0" parTransId="{D4AE06E6-BFE2-4E9E-B7D2-9A45C532848E}" sibTransId="{860CBFF9-33C9-40CC-B159-BD5B1CBFF5CB}"/>
    <dgm:cxn modelId="{B877DC99-03F5-4B44-950F-A3FE15323633}" type="presOf" srcId="{E9B7FE17-A279-4A7A-989A-788DCFFD5FFC}" destId="{D12F86E8-A17E-4CBE-A4AC-0F98261872F8}" srcOrd="0" destOrd="0" presId="urn:microsoft.com/office/officeart/2005/8/layout/vList6"/>
    <dgm:cxn modelId="{F11D95EE-68E9-4A1C-B0A8-83EEF350D7AC}" srcId="{74102D34-7F22-431C-A554-A5D5C959C0D4}" destId="{9B308E90-6CC6-44BE-B251-5F56CD2332DA}" srcOrd="5" destOrd="0" parTransId="{430694C7-5822-453C-A3E6-B872DA96AE3E}" sibTransId="{7AEDC2B2-B283-4F98-83BA-AF997754F373}"/>
    <dgm:cxn modelId="{10B30253-B539-4AF5-96A1-91A0ED99E5A4}" type="presOf" srcId="{4178F0BF-090C-4A1A-B4DF-EE1E3131EBCE}" destId="{0C9F7F8E-0D9D-43E6-806A-90BA339B3D09}" srcOrd="0" destOrd="2" presId="urn:microsoft.com/office/officeart/2005/8/layout/vList6"/>
    <dgm:cxn modelId="{96E1C23A-9D7B-41EA-8813-9B489AD0B6C2}" type="presOf" srcId="{22820411-15A4-4DC7-962C-0E68D48D7D21}" destId="{CAFC9A05-28F4-42BD-8A99-5141A68FEAD5}" srcOrd="0" destOrd="4" presId="urn:microsoft.com/office/officeart/2005/8/layout/vList6"/>
    <dgm:cxn modelId="{7A2D7D8A-A9DE-4D06-94DA-443A2C36E799}" type="presOf" srcId="{3D3AECEB-5BEA-404E-B397-94674910E647}" destId="{D12F86E8-A17E-4CBE-A4AC-0F98261872F8}" srcOrd="0" destOrd="1" presId="urn:microsoft.com/office/officeart/2005/8/layout/vList6"/>
    <dgm:cxn modelId="{918C18AC-B344-4B06-B328-33B91B17CFFA}" type="presOf" srcId="{E32E7379-C928-400C-8310-C13651867083}" destId="{0C9F7F8E-0D9D-43E6-806A-90BA339B3D09}" srcOrd="0" destOrd="3" presId="urn:microsoft.com/office/officeart/2005/8/layout/vList6"/>
    <dgm:cxn modelId="{65C50C62-F966-4BD1-B11E-1361AFE31ACD}" srcId="{7B9856C3-2F9E-4DA4-990E-EA8C0A1AEA86}" destId="{835BF246-13B2-41BE-A6FC-4AB737578318}" srcOrd="0" destOrd="0" parTransId="{0174006C-8BA4-44BF-8378-47B7587D1645}" sibTransId="{4C353DD9-DD21-40E4-93CF-8CFC9EB7CA8D}"/>
    <dgm:cxn modelId="{C66481B7-C84A-4CF5-8750-C5F5FA1AA8AC}" type="presOf" srcId="{C4102F00-21AF-4F0E-8974-8F9A2E345ECC}" destId="{D12F86E8-A17E-4CBE-A4AC-0F98261872F8}" srcOrd="0" destOrd="2" presId="urn:microsoft.com/office/officeart/2005/8/layout/vList6"/>
    <dgm:cxn modelId="{0697267B-0385-4BA6-BED7-CA80CCD789DF}" srcId="{74102D34-7F22-431C-A554-A5D5C959C0D4}" destId="{079C5A9F-A1A2-4063-AFA0-A957F57304B0}" srcOrd="0" destOrd="0" parTransId="{7062F015-074D-41D5-AE9B-1BAECF3D9009}" sibTransId="{71B3E1F8-512A-402E-90A4-9B6C756B82E6}"/>
    <dgm:cxn modelId="{3E184FEC-AAEF-4F60-A6DB-2C73B4FCD091}" srcId="{74102D34-7F22-431C-A554-A5D5C959C0D4}" destId="{4B86747C-4232-4AE5-9F26-60275E1CDD13}" srcOrd="2" destOrd="0" parTransId="{4916ACCE-B10F-4507-B0A4-AC66CCAFF492}" sibTransId="{45365B20-624C-477C-9F48-1B2D4F2697FE}"/>
    <dgm:cxn modelId="{26E9BD04-1045-49FE-AD1A-8138F347B52E}" type="presOf" srcId="{E6998C30-9920-4E18-BAAD-A96666D65793}" destId="{8D9B2DE0-7589-4820-862C-F6A3A44B946B}" srcOrd="0" destOrd="0" presId="urn:microsoft.com/office/officeart/2005/8/layout/vList6"/>
    <dgm:cxn modelId="{D5808841-5189-4C89-8B9B-230BCDDDC325}" srcId="{7A138EAC-2742-41F6-BB32-14F0E7D750EA}" destId="{7B9856C3-2F9E-4DA4-990E-EA8C0A1AEA86}" srcOrd="2" destOrd="0" parTransId="{7BA326E8-6317-4ACC-BE97-752D22452242}" sibTransId="{96784EFA-A647-46E2-8528-3F7A874B9139}"/>
    <dgm:cxn modelId="{04C096CD-B26D-4B72-8D2D-5490794FB4B2}" type="presOf" srcId="{7C7A8894-5FEB-4281-B17F-5A7F43E758D3}" destId="{CAFC9A05-28F4-42BD-8A99-5141A68FEAD5}" srcOrd="0" destOrd="3" presId="urn:microsoft.com/office/officeart/2005/8/layout/vList6"/>
    <dgm:cxn modelId="{75BF5BF9-7DD4-4905-B446-DB862C91F9A6}" type="presOf" srcId="{F7654451-10B3-425F-860A-C88209AF0A34}" destId="{0C9F7F8E-0D9D-43E6-806A-90BA339B3D09}" srcOrd="0" destOrd="1" presId="urn:microsoft.com/office/officeart/2005/8/layout/vList6"/>
    <dgm:cxn modelId="{8069FAAD-7B16-431D-BDEA-14DB2C11E22E}" srcId="{7A138EAC-2742-41F6-BB32-14F0E7D750EA}" destId="{74102D34-7F22-431C-A554-A5D5C959C0D4}" srcOrd="1" destOrd="0" parTransId="{91C4C34D-37F8-49CF-85E9-75712E6C103C}" sibTransId="{D7C87EA3-0AE6-489F-9E95-E15E37252D9F}"/>
    <dgm:cxn modelId="{8F2A5E3E-6F27-47C3-9C58-F64FDF8850EB}" type="presOf" srcId="{079C5A9F-A1A2-4063-AFA0-A957F57304B0}" destId="{CAFC9A05-28F4-42BD-8A99-5141A68FEAD5}" srcOrd="0" destOrd="0" presId="urn:microsoft.com/office/officeart/2005/8/layout/vList6"/>
    <dgm:cxn modelId="{9616201F-5908-48A2-B087-2DAC6D36BE9B}" srcId="{7B9856C3-2F9E-4DA4-990E-EA8C0A1AEA86}" destId="{F7654451-10B3-425F-860A-C88209AF0A34}" srcOrd="1" destOrd="0" parTransId="{6DF25B53-5A00-47C4-BC40-6AD9364682F9}" sibTransId="{ED3BD162-AA20-40E3-9DEB-C1B310DA50CF}"/>
    <dgm:cxn modelId="{8CA603EF-EE20-4B7C-A966-FD3A0EFFD15C}" srcId="{74102D34-7F22-431C-A554-A5D5C959C0D4}" destId="{BB19105A-5DE3-42DD-A8CA-07B3B6885974}" srcOrd="6" destOrd="0" parTransId="{F2EC2891-D6F6-42AF-8FD1-B683A86F60A8}" sibTransId="{B1ABA84D-2648-4C56-A98D-E8191574838D}"/>
    <dgm:cxn modelId="{019B11C5-15A9-4F7D-A8FF-FD5BAE4A61B3}" type="presOf" srcId="{835BF246-13B2-41BE-A6FC-4AB737578318}" destId="{0C9F7F8E-0D9D-43E6-806A-90BA339B3D09}" srcOrd="0" destOrd="0" presId="urn:microsoft.com/office/officeart/2005/8/layout/vList6"/>
    <dgm:cxn modelId="{BDB4BA3E-B82D-4423-B5F1-8C167F530DAB}" srcId="{74102D34-7F22-431C-A554-A5D5C959C0D4}" destId="{22820411-15A4-4DC7-962C-0E68D48D7D21}" srcOrd="4" destOrd="0" parTransId="{D04C9834-30C9-4F6F-B488-FCB092172074}" sibTransId="{F0E641EC-150F-4798-8597-C54D5B829019}"/>
    <dgm:cxn modelId="{BEE2ED4E-F699-4BEA-A27A-98E424126327}" type="presOf" srcId="{4B86747C-4232-4AE5-9F26-60275E1CDD13}" destId="{CAFC9A05-28F4-42BD-8A99-5141A68FEAD5}" srcOrd="0" destOrd="2" presId="urn:microsoft.com/office/officeart/2005/8/layout/vList6"/>
    <dgm:cxn modelId="{DDB7DDAC-7526-4BC9-A630-6F8E48234525}" srcId="{E6998C30-9920-4E18-BAAD-A96666D65793}" destId="{E9B7FE17-A279-4A7A-989A-788DCFFD5FFC}" srcOrd="0" destOrd="0" parTransId="{4C11BBAF-1350-4C1D-A17B-B89985A982E0}" sibTransId="{FED04CFB-133F-4DD5-9F7A-2535A54CE310}"/>
    <dgm:cxn modelId="{DD6020A9-BAFF-469F-8E8F-665FCDA033E9}" type="presOf" srcId="{9B308E90-6CC6-44BE-B251-5F56CD2332DA}" destId="{CAFC9A05-28F4-42BD-8A99-5141A68FEAD5}" srcOrd="0" destOrd="5" presId="urn:microsoft.com/office/officeart/2005/8/layout/vList6"/>
    <dgm:cxn modelId="{10AC9736-2EB2-4B2A-97DF-A82C84BD1167}" type="presOf" srcId="{7A138EAC-2742-41F6-BB32-14F0E7D750EA}" destId="{B7FF8185-00A6-465F-86B3-6B769995D61B}" srcOrd="0" destOrd="0" presId="urn:microsoft.com/office/officeart/2005/8/layout/vList6"/>
    <dgm:cxn modelId="{3C2ECC7C-A6FA-4D8F-BB90-1B1D980FA854}" srcId="{7B9856C3-2F9E-4DA4-990E-EA8C0A1AEA86}" destId="{E32E7379-C928-400C-8310-C13651867083}" srcOrd="3" destOrd="0" parTransId="{CBB2795A-F3B8-4CCA-93E8-09A87B634E0E}" sibTransId="{05E1C5DB-4AE6-4C04-A141-39B9D54A4D3E}"/>
    <dgm:cxn modelId="{9B617294-683F-4783-A383-BA256AD52AC1}" srcId="{E6998C30-9920-4E18-BAAD-A96666D65793}" destId="{D5307AE0-019A-4DD5-8DA8-71AD72742433}" srcOrd="3" destOrd="0" parTransId="{98350ACF-5DD9-4B86-B63C-F4877645EF1A}" sibTransId="{789FDA76-C8AB-4650-932D-0BB287853426}"/>
    <dgm:cxn modelId="{B7499691-85BA-44D2-86A6-A0B475D23872}" type="presOf" srcId="{D5307AE0-019A-4DD5-8DA8-71AD72742433}" destId="{D12F86E8-A17E-4CBE-A4AC-0F98261872F8}" srcOrd="0" destOrd="3" presId="urn:microsoft.com/office/officeart/2005/8/layout/vList6"/>
    <dgm:cxn modelId="{B4EB8A76-50F9-48D2-AB05-C4BE0FBDF792}" srcId="{E6998C30-9920-4E18-BAAD-A96666D65793}" destId="{3D3AECEB-5BEA-404E-B397-94674910E647}" srcOrd="1" destOrd="0" parTransId="{B3133412-442C-4B7E-847F-A0200A0B32A6}" sibTransId="{EF302328-99E2-406E-A1DB-8816D903BBB7}"/>
    <dgm:cxn modelId="{70D7D222-AA2D-42CC-B3EB-DA8BDF14C3A1}" type="presOf" srcId="{74102D34-7F22-431C-A554-A5D5C959C0D4}" destId="{E1DF7F03-9E86-42CB-BE64-0DE97F709082}" srcOrd="0" destOrd="0" presId="urn:microsoft.com/office/officeart/2005/8/layout/vList6"/>
    <dgm:cxn modelId="{5BC7F64D-C077-4949-8225-35FE999CD836}" srcId="{E6998C30-9920-4E18-BAAD-A96666D65793}" destId="{C4102F00-21AF-4F0E-8974-8F9A2E345ECC}" srcOrd="2" destOrd="0" parTransId="{43D5A7B4-A149-418B-8DD5-CA8EA49A1134}" sibTransId="{9781C250-1F2F-42E5-8655-F6E80A4C9D09}"/>
    <dgm:cxn modelId="{D41BD3D0-09B9-4708-AAB3-C4B525DE8A3E}" type="presOf" srcId="{BB19105A-5DE3-42DD-A8CA-07B3B6885974}" destId="{CAFC9A05-28F4-42BD-8A99-5141A68FEAD5}" srcOrd="0" destOrd="6" presId="urn:microsoft.com/office/officeart/2005/8/layout/vList6"/>
    <dgm:cxn modelId="{2F38B74D-4611-4924-A09D-A82876C10778}" srcId="{74102D34-7F22-431C-A554-A5D5C959C0D4}" destId="{E46E1AF4-31D2-474F-8062-6F53388ACDBA}" srcOrd="1" destOrd="0" parTransId="{D4D90777-5BE3-4883-84C1-93E065126969}" sibTransId="{16009EBF-135E-4368-B71C-1C67766C21B3}"/>
    <dgm:cxn modelId="{BC90D023-2E91-4324-B1AF-EF6EE7296C93}" type="presOf" srcId="{7B9856C3-2F9E-4DA4-990E-EA8C0A1AEA86}" destId="{35DB1B73-727D-4A6D-AC55-27841B04059A}" srcOrd="0" destOrd="0" presId="urn:microsoft.com/office/officeart/2005/8/layout/vList6"/>
    <dgm:cxn modelId="{F4AF1350-2DB5-4362-98B6-C160CE39F4CD}" type="presOf" srcId="{E46E1AF4-31D2-474F-8062-6F53388ACDBA}" destId="{CAFC9A05-28F4-42BD-8A99-5141A68FEAD5}" srcOrd="0" destOrd="1" presId="urn:microsoft.com/office/officeart/2005/8/layout/vList6"/>
    <dgm:cxn modelId="{D2B96FF7-FF52-4484-A8E5-47E7D3507218}" type="presParOf" srcId="{B7FF8185-00A6-465F-86B3-6B769995D61B}" destId="{30E53C80-4B9F-460C-B33A-2AC367D080FE}" srcOrd="0" destOrd="0" presId="urn:microsoft.com/office/officeart/2005/8/layout/vList6"/>
    <dgm:cxn modelId="{39D48F2D-FC71-4F30-B1ED-2A4B4947E477}" type="presParOf" srcId="{30E53C80-4B9F-460C-B33A-2AC367D080FE}" destId="{8D9B2DE0-7589-4820-862C-F6A3A44B946B}" srcOrd="0" destOrd="0" presId="urn:microsoft.com/office/officeart/2005/8/layout/vList6"/>
    <dgm:cxn modelId="{7573E82C-7947-4E7C-84CE-34342A99749B}" type="presParOf" srcId="{30E53C80-4B9F-460C-B33A-2AC367D080FE}" destId="{D12F86E8-A17E-4CBE-A4AC-0F98261872F8}" srcOrd="1" destOrd="0" presId="urn:microsoft.com/office/officeart/2005/8/layout/vList6"/>
    <dgm:cxn modelId="{7C8F598B-EDAC-4C26-AE4C-973115BFAF60}" type="presParOf" srcId="{B7FF8185-00A6-465F-86B3-6B769995D61B}" destId="{DC47E400-34F0-44A0-8D3F-C694080EC402}" srcOrd="1" destOrd="0" presId="urn:microsoft.com/office/officeart/2005/8/layout/vList6"/>
    <dgm:cxn modelId="{B6352001-D54A-4F3D-B4A5-CB65141CFC07}" type="presParOf" srcId="{B7FF8185-00A6-465F-86B3-6B769995D61B}" destId="{ED305C73-7A39-4EDB-A7C7-14E5DC7D30D5}" srcOrd="2" destOrd="0" presId="urn:microsoft.com/office/officeart/2005/8/layout/vList6"/>
    <dgm:cxn modelId="{B073663A-ADF1-4BE2-A520-73166155F3BF}" type="presParOf" srcId="{ED305C73-7A39-4EDB-A7C7-14E5DC7D30D5}" destId="{E1DF7F03-9E86-42CB-BE64-0DE97F709082}" srcOrd="0" destOrd="0" presId="urn:microsoft.com/office/officeart/2005/8/layout/vList6"/>
    <dgm:cxn modelId="{80CD8F33-AC67-413A-B477-D7F83FCD1F70}" type="presParOf" srcId="{ED305C73-7A39-4EDB-A7C7-14E5DC7D30D5}" destId="{CAFC9A05-28F4-42BD-8A99-5141A68FEAD5}" srcOrd="1" destOrd="0" presId="urn:microsoft.com/office/officeart/2005/8/layout/vList6"/>
    <dgm:cxn modelId="{D85D6905-106E-4747-A67C-FE43C56E53A6}" type="presParOf" srcId="{B7FF8185-00A6-465F-86B3-6B769995D61B}" destId="{E356501B-EC20-4FFD-8E55-71175FEE296E}" srcOrd="3" destOrd="0" presId="urn:microsoft.com/office/officeart/2005/8/layout/vList6"/>
    <dgm:cxn modelId="{FFF8BD67-41F6-4618-B94A-E120A2178A82}" type="presParOf" srcId="{B7FF8185-00A6-465F-86B3-6B769995D61B}" destId="{B50D18DD-F84D-4297-95B6-B4B2CD530DE5}" srcOrd="4" destOrd="0" presId="urn:microsoft.com/office/officeart/2005/8/layout/vList6"/>
    <dgm:cxn modelId="{86BE6D87-7944-4864-8F96-CA50951B6AAE}" type="presParOf" srcId="{B50D18DD-F84D-4297-95B6-B4B2CD530DE5}" destId="{35DB1B73-727D-4A6D-AC55-27841B04059A}" srcOrd="0" destOrd="0" presId="urn:microsoft.com/office/officeart/2005/8/layout/vList6"/>
    <dgm:cxn modelId="{FC9B3BB2-6B21-46BA-AD65-85CAF8264EC8}" type="presParOf" srcId="{B50D18DD-F84D-4297-95B6-B4B2CD530DE5}" destId="{0C9F7F8E-0D9D-43E6-806A-90BA339B3D09}" srcOrd="1" destOrd="0" presId="urn:microsoft.com/office/officeart/2005/8/layout/vList6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12F86E8-A17E-4CBE-A4AC-0F98261872F8}">
      <dsp:nvSpPr>
        <dsp:cNvPr id="0" name=""/>
        <dsp:cNvSpPr/>
      </dsp:nvSpPr>
      <dsp:spPr>
        <a:xfrm>
          <a:off x="2560211" y="400"/>
          <a:ext cx="5742798" cy="1469630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254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О культуре народа, его традициях, творчестве;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О природе родного края и страны и деятельности человека в природе;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Об истории страны, отраженной в названиях улиц, памятниках;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О символике родного города и страны (герб, гимн, флаг)</a:t>
          </a:r>
          <a:endParaRPr lang="ru-RU" sz="1400" kern="1200" dirty="0"/>
        </a:p>
      </dsp:txBody>
      <dsp:txXfrm>
        <a:off x="2560211" y="400"/>
        <a:ext cx="5742798" cy="1469630"/>
      </dsp:txXfrm>
    </dsp:sp>
    <dsp:sp modelId="{8D9B2DE0-7589-4820-862C-F6A3A44B946B}">
      <dsp:nvSpPr>
        <dsp:cNvPr id="0" name=""/>
        <dsp:cNvSpPr/>
      </dsp:nvSpPr>
      <dsp:spPr>
        <a:xfrm>
          <a:off x="0" y="110552"/>
          <a:ext cx="2405021" cy="970082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Содержательный </a:t>
          </a:r>
          <a:r>
            <a:rPr lang="ru-RU" sz="1600" b="0" kern="1200" dirty="0" smtClean="0">
              <a:solidFill>
                <a:schemeClr val="tx1"/>
              </a:solidFill>
            </a:rPr>
            <a:t>(представления ребенка об окружающем мире)</a:t>
          </a:r>
          <a:endParaRPr lang="ru-RU" sz="1600" b="0" kern="1200" dirty="0">
            <a:solidFill>
              <a:schemeClr val="tx1"/>
            </a:solidFill>
          </a:endParaRPr>
        </a:p>
      </dsp:txBody>
      <dsp:txXfrm>
        <a:off x="0" y="110552"/>
        <a:ext cx="2405021" cy="970082"/>
      </dsp:txXfrm>
    </dsp:sp>
    <dsp:sp modelId="{CAFC9A05-28F4-42BD-8A99-5141A68FEAD5}">
      <dsp:nvSpPr>
        <dsp:cNvPr id="0" name=""/>
        <dsp:cNvSpPr/>
      </dsp:nvSpPr>
      <dsp:spPr>
        <a:xfrm>
          <a:off x="2474326" y="1322020"/>
          <a:ext cx="5828684" cy="211139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254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Любовь и чувство привязанности к родной семье и дому;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Интерес к жизни родного города и страны;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Гордость за достижения своей страны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Уважение к культуре и традициям народа, к историческому прошлому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Восхищение народным творчеством;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Любовь к родной природе, к родному языку;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Уважение к человеку-труженику и желание принимать посильное участие в труде</a:t>
          </a:r>
          <a:endParaRPr lang="ru-RU" sz="1400" kern="1200" dirty="0"/>
        </a:p>
      </dsp:txBody>
      <dsp:txXfrm>
        <a:off x="2474326" y="1322020"/>
        <a:ext cx="5828684" cy="2111393"/>
      </dsp:txXfrm>
    </dsp:sp>
    <dsp:sp modelId="{E1DF7F03-9E86-42CB-BE64-0DE97F709082}">
      <dsp:nvSpPr>
        <dsp:cNvPr id="0" name=""/>
        <dsp:cNvSpPr/>
      </dsp:nvSpPr>
      <dsp:spPr>
        <a:xfrm>
          <a:off x="0" y="1752602"/>
          <a:ext cx="2484011" cy="1475910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Эмоционально-побудительный </a:t>
          </a:r>
          <a:r>
            <a:rPr lang="ru-RU" sz="1600" kern="1200" dirty="0" smtClean="0">
              <a:solidFill>
                <a:schemeClr val="tx1"/>
              </a:solidFill>
            </a:rPr>
            <a:t>(эмоционально-положительные чувства ребенка к окружающему миру)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0" y="1752602"/>
        <a:ext cx="2484011" cy="1475910"/>
      </dsp:txXfrm>
    </dsp:sp>
    <dsp:sp modelId="{0C9F7F8E-0D9D-43E6-806A-90BA339B3D09}">
      <dsp:nvSpPr>
        <dsp:cNvPr id="0" name=""/>
        <dsp:cNvSpPr/>
      </dsp:nvSpPr>
      <dsp:spPr>
        <a:xfrm>
          <a:off x="2639894" y="3828152"/>
          <a:ext cx="5648396" cy="1657846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lumMod val="40000"/>
            <a:lumOff val="60000"/>
            <a:alpha val="90000"/>
          </a:schemeClr>
        </a:solidFill>
        <a:ln w="254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Труд 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Игра 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Продуктивная деятельность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Музыкальная деятельность 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Познавательная деятельность</a:t>
          </a:r>
          <a:endParaRPr lang="ru-RU" sz="1400" kern="1200" dirty="0"/>
        </a:p>
      </dsp:txBody>
      <dsp:txXfrm>
        <a:off x="2639894" y="3828152"/>
        <a:ext cx="5648396" cy="1657846"/>
      </dsp:txXfrm>
    </dsp:sp>
    <dsp:sp modelId="{35DB1B73-727D-4A6D-AC55-27841B04059A}">
      <dsp:nvSpPr>
        <dsp:cNvPr id="0" name=""/>
        <dsp:cNvSpPr/>
      </dsp:nvSpPr>
      <dsp:spPr>
        <a:xfrm>
          <a:off x="0" y="4091946"/>
          <a:ext cx="2469985" cy="813188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solidFill>
                <a:schemeClr val="tx1"/>
              </a:solidFill>
            </a:rPr>
            <a:t>Деятельностный</a:t>
          </a:r>
          <a:r>
            <a:rPr lang="ru-RU" sz="1700" b="1" kern="1200" dirty="0" smtClean="0">
              <a:solidFill>
                <a:schemeClr val="tx1"/>
              </a:solidFill>
            </a:rPr>
            <a:t> </a:t>
          </a:r>
          <a:r>
            <a:rPr lang="ru-RU" sz="1700" kern="1200" dirty="0" smtClean="0">
              <a:solidFill>
                <a:schemeClr val="tx1"/>
              </a:solidFill>
            </a:rPr>
            <a:t>(отражение отношения к миру в деятельности)</a:t>
          </a:r>
          <a:endParaRPr lang="ru-RU" sz="1700" kern="1200" dirty="0">
            <a:solidFill>
              <a:schemeClr val="tx1"/>
            </a:solidFill>
          </a:endParaRPr>
        </a:p>
      </dsp:txBody>
      <dsp:txXfrm>
        <a:off x="0" y="4091946"/>
        <a:ext cx="2469985" cy="8131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cdn.wallpapersafari.com/20/1/jb6mT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914400" y="2362200"/>
            <a:ext cx="7696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Лэпбук - новая форма работы</a:t>
            </a:r>
          </a:p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 детьми по патриотическому</a:t>
            </a:r>
          </a:p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воспитанию детей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ou42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04799"/>
            <a:ext cx="1233123" cy="1269767"/>
          </a:xfrm>
          <a:prstGeom prst="ellipse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676400" y="228600"/>
            <a:ext cx="6739024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«Детский сад № 42 «Пингвинчик»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общеразвивающего вида с приоритетным осуществлением 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деятельности по физическому развитию детей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dn.wallpapersafari.com/20/1/jb6mT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914400" y="533400"/>
            <a:ext cx="7696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Лэпбук:</a:t>
            </a:r>
            <a:endParaRPr lang="ru-RU" sz="48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4000" y="1600200"/>
            <a:ext cx="6400800" cy="46166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400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Информативен</a:t>
            </a:r>
          </a:p>
          <a:p>
            <a:pPr algn="ctr">
              <a:buFont typeface="Arial" pitchFamily="34" charset="0"/>
              <a:buChar char="•"/>
            </a:pPr>
            <a:r>
              <a:rPr lang="ru-RU" sz="4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Вариативен</a:t>
            </a:r>
          </a:p>
          <a:p>
            <a:pPr algn="ctr">
              <a:buFont typeface="Arial" pitchFamily="34" charset="0"/>
              <a:buChar char="•"/>
            </a:pPr>
            <a:r>
              <a:rPr lang="ru-RU" sz="400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Безопасен</a:t>
            </a:r>
          </a:p>
          <a:p>
            <a:pPr algn="ctr">
              <a:buFont typeface="Arial" pitchFamily="34" charset="0"/>
              <a:buChar char="•"/>
            </a:pPr>
            <a:r>
              <a:rPr lang="ru-RU" sz="4000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Полифункционален</a:t>
            </a:r>
            <a:endParaRPr lang="ru-RU" sz="4000" cap="none" spc="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4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Содержательно-насыщен</a:t>
            </a:r>
          </a:p>
          <a:p>
            <a:pPr algn="ctr">
              <a:buFont typeface="Arial" pitchFamily="34" charset="0"/>
              <a:buChar char="•"/>
            </a:pPr>
            <a:r>
              <a:rPr lang="ru-RU" sz="4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Трансформируем</a:t>
            </a:r>
          </a:p>
          <a:p>
            <a:pPr algn="ctr">
              <a:buFont typeface="Arial" pitchFamily="34" charset="0"/>
              <a:buChar char="•"/>
            </a:pPr>
            <a:endParaRPr lang="ru-RU" sz="5400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dn.wallpapersafari.com/20/1/jb6mT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0"/>
            <a:ext cx="9144000" cy="68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Значимость и преимущества технологии «лэпбук»: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активизирует у детей интерес к познавательной деятельности;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позволяет самостоятельно собирать нужную информацию (в старшем возрасте);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развивает креативность, творческое мышление, мелкую моторику, речь;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помогает разнообразить занятия, совместную деятельность со взрослым;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помогает детям лучше понять и запомнить информацию (особенно если ребенок визуал);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позволяет сохранить собранный материал;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объединяет педагогов, детей и родителей;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способствует организации материала по изучаемой теме в рамках комплексно-тематического планирования;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способствует организации индивидуальной и самостоятельной работы с детьми;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обеспечивает реализацию партнерских взаимоотношений между взрослыми и детьми.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dn.wallpapersafari.com/20/1/jb6mT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20181205_1837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914400"/>
            <a:ext cx="7797800" cy="5676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505200" y="0"/>
            <a:ext cx="2209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Лэпбук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dn.wallpapersafari.com/20/1/jb6mT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20181205_1703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" y="1866900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209800" y="3810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СИМВОЛИКА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20181205_1704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572000" y="2438400"/>
            <a:ext cx="426720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dn.wallpapersafari.com/20/1/jb6mT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20181206_163221.jpg"/>
          <p:cNvPicPr>
            <a:picLocks noChangeAspect="1"/>
          </p:cNvPicPr>
          <p:nvPr/>
        </p:nvPicPr>
        <p:blipFill>
          <a:blip r:embed="rId3" cstate="print"/>
          <a:srcRect l="15833" t="2222"/>
          <a:stretch>
            <a:fillRect/>
          </a:stretch>
        </p:blipFill>
        <p:spPr>
          <a:xfrm>
            <a:off x="304800" y="457200"/>
            <a:ext cx="4343400" cy="37843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20181206_1627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267200" y="990600"/>
            <a:ext cx="48768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 descr="IMG-20181206-WA0008.jpg"/>
          <p:cNvPicPr>
            <a:picLocks noChangeAspect="1"/>
          </p:cNvPicPr>
          <p:nvPr/>
        </p:nvPicPr>
        <p:blipFill>
          <a:blip r:embed="rId5" cstate="print"/>
          <a:srcRect l="60417" t="20000" b="45000"/>
          <a:stretch>
            <a:fillRect/>
          </a:stretch>
        </p:blipFill>
        <p:spPr>
          <a:xfrm>
            <a:off x="2667000" y="4293669"/>
            <a:ext cx="1981200" cy="23357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dn.wallpapersafari.com/20/1/jb6mT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20181206_162049.jpg"/>
          <p:cNvPicPr>
            <a:picLocks noChangeAspect="1"/>
          </p:cNvPicPr>
          <p:nvPr/>
        </p:nvPicPr>
        <p:blipFill>
          <a:blip r:embed="rId3" cstate="print"/>
          <a:srcRect l="31343" t="13433"/>
          <a:stretch>
            <a:fillRect/>
          </a:stretch>
        </p:blipFill>
        <p:spPr>
          <a:xfrm>
            <a:off x="4114800" y="228600"/>
            <a:ext cx="4673600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20181206_1622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285750" y="895350"/>
            <a:ext cx="4724400" cy="3543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20181206_160414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rcRect t="32222" b="35556"/>
          <a:stretch>
            <a:fillRect/>
          </a:stretch>
        </p:blipFill>
        <p:spPr>
          <a:xfrm>
            <a:off x="2362200" y="5105400"/>
            <a:ext cx="6534807" cy="152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dn.wallpapersafari.com/20/1/jb6mT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20181205_170618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 rot="5400000">
            <a:off x="3098800" y="939800"/>
            <a:ext cx="6299200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dn.wallpapersafari.com/20/1/jb6mT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09800" y="152400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ИГРА - </a:t>
            </a:r>
            <a:r>
              <a:rPr lang="ru-RU" sz="4800" b="1" dirty="0" smtClean="0">
                <a:solidFill>
                  <a:srgbClr val="C00000"/>
                </a:solidFill>
              </a:rPr>
              <a:t>БРОДИЛКА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20181206_162106.jpg"/>
          <p:cNvPicPr>
            <a:picLocks noChangeAspect="1"/>
          </p:cNvPicPr>
          <p:nvPr/>
        </p:nvPicPr>
        <p:blipFill>
          <a:blip r:embed="rId3" cstate="print"/>
          <a:srcRect r="27500"/>
          <a:stretch>
            <a:fillRect/>
          </a:stretch>
        </p:blipFill>
        <p:spPr>
          <a:xfrm>
            <a:off x="4724400" y="2427890"/>
            <a:ext cx="3987800" cy="4125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User\Desktop\фотки\андроид\20181205_1705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914400"/>
            <a:ext cx="4724400" cy="3543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dn.wallpapersafari.com/20/1/jb6mT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20181206_1555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552700" y="927100"/>
            <a:ext cx="6400800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dn.wallpapersafari.com/20/1/jb6mT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20181205_1705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476500" y="533400"/>
            <a:ext cx="6705600" cy="5029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dn.wallpapersafari.com/20/1/jb6mT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09600" y="228600"/>
            <a:ext cx="77387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Патриотическое воспитание</a:t>
            </a:r>
            <a:endParaRPr lang="ru-RU" sz="48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" y="990600"/>
            <a:ext cx="8534400" cy="48936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40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формирование чувства патриотизма у дошкольников, нравственной и социальной активности</a:t>
            </a:r>
          </a:p>
          <a:p>
            <a:pPr algn="just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just">
              <a:buFont typeface="Arial" pitchFamily="34" charset="0"/>
              <a:buChar char="•"/>
            </a:pPr>
            <a:r>
              <a:rPr lang="ru-RU" sz="240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Формирование любви к родному краю (причастности к родному дому, семье, детскому саду, города);</a:t>
            </a:r>
          </a:p>
          <a:p>
            <a:pPr algn="just">
              <a:buFont typeface="Arial" pitchFamily="34" charset="0"/>
              <a:buChar char="•"/>
            </a:pPr>
            <a:r>
              <a:rPr lang="ru-RU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Формирование духовно-нравственных отношений;</a:t>
            </a:r>
          </a:p>
          <a:p>
            <a:pPr algn="just">
              <a:buFont typeface="Arial" pitchFamily="34" charset="0"/>
              <a:buChar char="•"/>
            </a:pPr>
            <a:r>
              <a:rPr lang="ru-RU" sz="240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Формирование любви к культурному наследию своего народа;</a:t>
            </a:r>
          </a:p>
          <a:p>
            <a:pPr algn="just">
              <a:buFont typeface="Arial" pitchFamily="34" charset="0"/>
              <a:buChar char="•"/>
            </a:pPr>
            <a:r>
              <a:rPr lang="ru-RU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Воспитание любви, уважения к своим национальным особенностям;</a:t>
            </a:r>
          </a:p>
          <a:p>
            <a:pPr algn="just">
              <a:buFont typeface="Arial" pitchFamily="34" charset="0"/>
              <a:buChar char="•"/>
            </a:pPr>
            <a:r>
              <a:rPr lang="ru-RU" sz="240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Чувство собственного достоинства как представителя своего народа;</a:t>
            </a:r>
          </a:p>
          <a:p>
            <a:pPr algn="just">
              <a:buFont typeface="Arial" pitchFamily="34" charset="0"/>
              <a:buChar char="•"/>
            </a:pPr>
            <a:r>
              <a:rPr lang="ru-RU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Толерантное отношение к представителям других национальностей, к ровесникам, родителям, соседям, другим</a:t>
            </a:r>
            <a:endParaRPr lang="ru-RU" sz="2400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dn.wallpapersafari.com/20/1/jb6mT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84594" y="1371600"/>
            <a:ext cx="777482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ЗА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ВНИМАНИЕ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dn.wallpapersafari.com/20/1/jb6mT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4800" y="228600"/>
            <a:ext cx="86488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Компоненты патриотического воспитания</a:t>
            </a:r>
            <a:endParaRPr lang="ru-RU" sz="36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457200" y="914400"/>
          <a:ext cx="84582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dn.wallpapersafari.com/20/1/jb6mT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 t="16435" r="24306" b="6250"/>
          <a:stretch>
            <a:fillRect/>
          </a:stretch>
        </p:blipFill>
        <p:spPr bwMode="auto">
          <a:xfrm>
            <a:off x="2286000" y="3581401"/>
            <a:ext cx="4031754" cy="3088546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3248">
            <a:off x="5030045" y="1095055"/>
            <a:ext cx="3798430" cy="2849390"/>
          </a:xfrm>
          <a:prstGeom prst="rect">
            <a:avLst/>
          </a:prstGeom>
          <a:ln w="228600" cap="sq" cmpd="thickThin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57607">
            <a:off x="354035" y="1086854"/>
            <a:ext cx="3603432" cy="2702574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81000" y="0"/>
            <a:ext cx="7781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День пожилого человека</a:t>
            </a:r>
            <a:endParaRPr lang="ru-RU" sz="54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dn.wallpapersafari.com/20/1/jb6mT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http://v-salda.ru/upload/medialibrary/1f4/ВСМП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60315">
            <a:off x="4616982" y="2663398"/>
            <a:ext cx="4061019" cy="33575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 rot="267549">
            <a:off x="3645957" y="5788096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Памятник ратным и трудовым подвигам заводчан в годы Великой Отечественной войны 1941-1945 гг.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rot="21399706">
            <a:off x="372941" y="3378675"/>
            <a:ext cx="41255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Мемориальный комплекс </a:t>
            </a:r>
            <a:r>
              <a:rPr lang="ru-RU" b="1" dirty="0" err="1" smtClean="0"/>
              <a:t>салдинцам</a:t>
            </a:r>
            <a:r>
              <a:rPr lang="ru-RU" b="1" dirty="0" smtClean="0"/>
              <a:t>, погибшим в годы Великой Отечественной войны 1941 – 1945 гг.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Рисунок 6" descr="IMG-20181206-WA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457200"/>
            <a:ext cx="36576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dn.wallpapersafari.com/20/1/jb6mT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21726">
            <a:off x="2403239" y="91549"/>
            <a:ext cx="3774627" cy="2830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9864" y="2873298"/>
            <a:ext cx="4195336" cy="3146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200400"/>
            <a:ext cx="3733800" cy="280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810000" y="5867400"/>
            <a:ext cx="494904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Макет детского сада «Пингвинчик»</a:t>
            </a:r>
            <a:endParaRPr lang="ru-RU" sz="24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895600"/>
            <a:ext cx="492692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Центр патриотического воспитания</a:t>
            </a:r>
            <a:endParaRPr lang="ru-RU" sz="24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dn.wallpapersafari.com/20/1/jb6mT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dou42\Desktop\IMG-f59f141c737fa2160e624cdceb49b4ed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79712">
            <a:off x="609600" y="304800"/>
            <a:ext cx="2857500" cy="3810000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8" name="Picture 4" descr="C:\Users\dou42\Desktop\IMG_20181207_081215.jpg"/>
          <p:cNvPicPr>
            <a:picLocks noChangeAspect="1" noChangeArrowheads="1"/>
          </p:cNvPicPr>
          <p:nvPr/>
        </p:nvPicPr>
        <p:blipFill>
          <a:blip r:embed="rId4" cstate="print">
            <a:lum bright="10000" contrast="-10000"/>
          </a:blip>
          <a:srcRect t="3571" r="6349"/>
          <a:stretch>
            <a:fillRect/>
          </a:stretch>
        </p:blipFill>
        <p:spPr bwMode="auto">
          <a:xfrm rot="376230">
            <a:off x="5926543" y="468249"/>
            <a:ext cx="2733373" cy="3752597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7" name="Picture 3" descr="C:\Users\dou42\Desktop\IMG-fae0fbe3a0c6fa507fd151c83d4b9269-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5551" y="3149117"/>
            <a:ext cx="4267200" cy="3200400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dn.wallpapersafari.com/20/1/jb6mT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04" y="3657600"/>
            <a:ext cx="2916296" cy="2187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 rot="10800000">
            <a:off x="152399" y="3505199"/>
            <a:ext cx="3849511" cy="2887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/>
          <a:srcRect l="8242" r="12637" b="1099"/>
          <a:stretch>
            <a:fillRect/>
          </a:stretch>
        </p:blipFill>
        <p:spPr bwMode="auto">
          <a:xfrm>
            <a:off x="5334000" y="838200"/>
            <a:ext cx="2974622" cy="2788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 cstate="print"/>
          <a:srcRect t="3241" r="3819"/>
          <a:stretch>
            <a:fillRect/>
          </a:stretch>
        </p:blipFill>
        <p:spPr bwMode="auto">
          <a:xfrm>
            <a:off x="1143000" y="838200"/>
            <a:ext cx="3412067" cy="2574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7" cstate="print"/>
          <a:srcRect l="5324" t="2431"/>
          <a:stretch>
            <a:fillRect/>
          </a:stretch>
        </p:blipFill>
        <p:spPr bwMode="auto">
          <a:xfrm>
            <a:off x="3886200" y="3505200"/>
            <a:ext cx="2362200" cy="3245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85800" y="0"/>
            <a:ext cx="52130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Семейное древо</a:t>
            </a:r>
            <a:endParaRPr lang="ru-RU" sz="54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6227704" y="3764540"/>
            <a:ext cx="2916296" cy="2187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l="8242" r="12637" b="1099"/>
          <a:stretch>
            <a:fillRect/>
          </a:stretch>
        </p:blipFill>
        <p:spPr bwMode="auto">
          <a:xfrm>
            <a:off x="5334000" y="945140"/>
            <a:ext cx="2974622" cy="2788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 t="3241" r="3819"/>
          <a:stretch>
            <a:fillRect/>
          </a:stretch>
        </p:blipFill>
        <p:spPr bwMode="auto">
          <a:xfrm>
            <a:off x="1143000" y="945140"/>
            <a:ext cx="3412067" cy="2574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 l="5324" t="2431"/>
          <a:stretch>
            <a:fillRect/>
          </a:stretch>
        </p:blipFill>
        <p:spPr bwMode="auto">
          <a:xfrm>
            <a:off x="3886200" y="3612140"/>
            <a:ext cx="2362200" cy="3245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dn.wallpapersafari.com/20/1/jb6mT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83568" y="1066800"/>
            <a:ext cx="785083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Что такое </a:t>
            </a:r>
            <a:r>
              <a:rPr lang="ru-RU" sz="4000" b="1" dirty="0" smtClean="0">
                <a:solidFill>
                  <a:srgbClr val="C00000"/>
                </a:solidFill>
              </a:rPr>
              <a:t>лэпбук </a:t>
            </a:r>
            <a:r>
              <a:rPr lang="ru-RU" sz="4000" b="1" dirty="0" smtClean="0">
                <a:solidFill>
                  <a:srgbClr val="C00000"/>
                </a:solidFill>
              </a:rPr>
              <a:t>?</a:t>
            </a:r>
            <a:endParaRPr lang="ru-RU" sz="4000" dirty="0">
              <a:solidFill>
                <a:srgbClr val="C00000"/>
              </a:solidFill>
            </a:endParaRPr>
          </a:p>
          <a:p>
            <a:r>
              <a:rPr lang="ru-RU" sz="2400" dirty="0"/>
              <a:t> </a:t>
            </a:r>
          </a:p>
          <a:p>
            <a:pPr algn="just"/>
            <a:r>
              <a:rPr lang="ru-RU" sz="3200" b="1" dirty="0"/>
              <a:t>Лэпбук  </a:t>
            </a:r>
            <a:r>
              <a:rPr lang="ru-RU" sz="3200" dirty="0"/>
              <a:t> или как его еще называют  </a:t>
            </a:r>
            <a:r>
              <a:rPr lang="ru-RU" sz="3200" b="1" dirty="0"/>
              <a:t>тематическая или интерактивная </a:t>
            </a:r>
            <a:r>
              <a:rPr lang="ru-RU" sz="3200" b="1" dirty="0" smtClean="0"/>
              <a:t>папка</a:t>
            </a:r>
            <a:r>
              <a:rPr lang="ru-RU" sz="3200" dirty="0" smtClean="0"/>
              <a:t>  </a:t>
            </a:r>
            <a:r>
              <a:rPr lang="ru-RU" sz="3200" dirty="0"/>
              <a:t>- это самодельная  книжечка с кармашками, дверками, окошками, подвижными </a:t>
            </a:r>
            <a:r>
              <a:rPr lang="ru-RU" sz="3200" dirty="0" smtClean="0"/>
              <a:t>деталями, носящая в себе познавательный материал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429</Words>
  <Application>Microsoft Office PowerPoint</Application>
  <PresentationFormat>Экран (4:3)</PresentationFormat>
  <Paragraphs>69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dou42</dc:creator>
  <cp:lastModifiedBy>dou42</cp:lastModifiedBy>
  <cp:revision>22</cp:revision>
  <dcterms:created xsi:type="dcterms:W3CDTF">2018-12-05T08:15:24Z</dcterms:created>
  <dcterms:modified xsi:type="dcterms:W3CDTF">2018-12-07T03:20:59Z</dcterms:modified>
</cp:coreProperties>
</file>