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4" r:id="rId16"/>
    <p:sldId id="275" r:id="rId17"/>
    <p:sldId id="277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D6650-B788-4C10-AABC-6C84CFFD17A5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DBE9-B4A4-4240-AAB7-23C19B4B0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127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D6650-B788-4C10-AABC-6C84CFFD17A5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DBE9-B4A4-4240-AAB7-23C19B4B0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D6650-B788-4C10-AABC-6C84CFFD17A5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DBE9-B4A4-4240-AAB7-23C19B4B0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091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D6650-B788-4C10-AABC-6C84CFFD17A5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DBE9-B4A4-4240-AAB7-23C19B4B0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27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D6650-B788-4C10-AABC-6C84CFFD17A5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DBE9-B4A4-4240-AAB7-23C19B4B0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418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D6650-B788-4C10-AABC-6C84CFFD17A5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DBE9-B4A4-4240-AAB7-23C19B4B0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672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D6650-B788-4C10-AABC-6C84CFFD17A5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DBE9-B4A4-4240-AAB7-23C19B4B0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756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D6650-B788-4C10-AABC-6C84CFFD17A5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DBE9-B4A4-4240-AAB7-23C19B4B0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310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D6650-B788-4C10-AABC-6C84CFFD17A5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DBE9-B4A4-4240-AAB7-23C19B4B0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810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D6650-B788-4C10-AABC-6C84CFFD17A5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DBE9-B4A4-4240-AAB7-23C19B4B0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3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D6650-B788-4C10-AABC-6C84CFFD17A5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DBE9-B4A4-4240-AAB7-23C19B4B0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274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D6650-B788-4C10-AABC-6C84CFFD17A5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FDBE9-B4A4-4240-AAB7-23C19B4B0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206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3.bp.blogspot.com/-LOwwXZb1MeU/VBXJ2clD_fI/AAAAAAAAfsY/e3t_Pof1w_0/s1600/%D0%AD%D0%BB%D0%B5%D0%BC%D0%B5%D0%BD%D1%82%D1%8B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anvy6HcvZk8/VBXJ4CyaIMI/AAAAAAAAfsw/Rg9KGCbOX44/s1600/%D0%AD%D0%BB%D0%B5%D0%BC%D0%B5%D0%BD%D1%82%D1%8B3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3.bp.blogspot.com/-0qFW_Zpfzqk/VBXJ1BqiYBI/AAAAAAAAfsI/gpnRbzLiFMc/s1600/28.02.2014+0-19-58_0083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oM01rz7i-Yo/VBXJ1uNLbqI/AAAAAAAAfsQ/j9GsaeqYU3k/s1600/20.08.2014+9-57-02_0020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hyperlink" Target="http://1.bp.blogspot.com/-HqQCgMeLV7E/VBXJ0S05n1I/AAAAAAAAfsE/IRPu_1hEPFM/s1600/28.02.2014+0-18-49_0079.JPG" TargetMode="Externa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hyperlink" Target="http://4.bp.blogspot.com/-pkyFGnhPrfg/VBXJ6aM3_OI/AAAAAAAAftA/qqm5LrAXzjs/s1600/%D0%AD%D0%BB%D0%B5%D0%BC%D0%B5%D0%BD%D1%82%D1%8B5.jpg" TargetMode="External"/><Relationship Id="rId7" Type="http://schemas.openxmlformats.org/officeDocument/2006/relationships/hyperlink" Target="http://4.bp.blogspot.com/-bP0ilPlh3Kw/U3pIyXASomI/AAAAAAAAbhc/3XPIM_k93Xc/s1600/Worm10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hyperlink" Target="http://4.bp.blogspot.com/-N4c2VTviqDE/VBXJy03X3gI/AAAAAAAAfrw/D1vVLLIVeXA/s1600/%D0%B7%D0%B8%D0%BC%D0%B0.jpg" TargetMode="Externa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4.bp.blogspot.com/-HZKuNqP_p3A/VBXNT13KPuI/AAAAAAAAftc/_zxdDqcGbx4/s1600/%D0%A1%D0%BA%D1%80%D0%B8%D0%BD%D1%88%D0%BE%D1%82+14.09.2014+211438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4.bp.blogspot.com/-HZKuNqP_p3A/VBXNT13KPuI/AAAAAAAAftc/_zxdDqcGbx4/s1600/%D0%A1%D0%BA%D1%80%D0%B8%D0%BD%D1%88%D0%BE%D1%82+14.09.2014+211438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0GGCqDwHIms/VBXNUUAfmfI/AAAAAAAAftk/MuEn3I7Zdns/s1600/14.09.2014+13-55-46_0095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i8xkMN_u7hA/VBXJ4jG5Y9I/AAAAAAAAfs4/WXyaaM52abo/s1600/%D0%AD%D0%BB%D0%B5%D0%BC%D0%B5%D0%BD%D1%82%D1%8B4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hyperlink" Target="http://4.bp.blogspot.com/-MGdzHZ87w2o/VBXJ3s1q7rI/AAAAAAAAfso/gnP5Pmgf1-E/s1600/%D0%AD%D0%BB%D0%B5%D0%BC%D0%B5%D0%BD%D1%82%D1%8B2.jpg" TargetMode="Externa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4.bp.blogspot.com/-vDuC-jyRRfc/VBXKtt141AI/AAAAAAAAftQ/qTMX2dXqVf0/s1600/%D0%AD%D0%BB%D0%B5%D0%BC%D0%B5%D0%BD%D1%82%D1%8B-001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hyperlink" Target="http://4.bp.blogspot.com/-o7Y1hxG0MOw/VBXJ2wUTvFI/AAAAAAAAfsk/9Znx6jrTaks/s1600/%D0%AD%D0%BB%D0%B5%D0%BC%D0%B5%D0%BD%D1%82%D1%8B1.jpg" TargetMode="Externa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irgeografii.ru/wp-content/uploads/2012/04/fon_ppt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18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1268760"/>
            <a:ext cx="6696744" cy="3528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00B050"/>
                </a:solidFill>
                <a:latin typeface="Monotype Corsiva" pitchFamily="66" charset="0"/>
              </a:rPr>
              <a:t> </a:t>
            </a:r>
          </a:p>
          <a:p>
            <a:pPr algn="ctr"/>
            <a:r>
              <a:rPr lang="ru-RU" sz="13800" b="1" dirty="0" smtClean="0">
                <a:solidFill>
                  <a:srgbClr val="00B050"/>
                </a:solidFill>
                <a:latin typeface="Monotype Corsiva" pitchFamily="66" charset="0"/>
              </a:rPr>
              <a:t>«</a:t>
            </a:r>
            <a:r>
              <a:rPr lang="ru-RU" sz="13800" b="1" dirty="0" err="1" smtClean="0">
                <a:solidFill>
                  <a:srgbClr val="00B050"/>
                </a:solidFill>
                <a:latin typeface="Monotype Corsiva" pitchFamily="66" charset="0"/>
              </a:rPr>
              <a:t>Лэпбук</a:t>
            </a:r>
            <a:r>
              <a:rPr lang="ru-RU" sz="13800" b="1" dirty="0" smtClean="0">
                <a:solidFill>
                  <a:srgbClr val="00B050"/>
                </a:solidFill>
                <a:latin typeface="Monotype Corsiva" pitchFamily="66" charset="0"/>
              </a:rPr>
              <a:t>»</a:t>
            </a:r>
            <a:endParaRPr lang="ru-RU" sz="138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75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voyrebenok.ru/images/presentation/nice/b/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1028343"/>
            <a:ext cx="5616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endParaRPr lang="ru-RU" sz="2000" dirty="0"/>
          </a:p>
        </p:txBody>
      </p:sp>
      <p:pic>
        <p:nvPicPr>
          <p:cNvPr id="4" name="Рисунок 3" descr="элементы лэпбука - подвижные круги">
            <a:hlinkClick r:id="rId3"/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-1" r="3749" b="869"/>
          <a:stretch/>
        </p:blipFill>
        <p:spPr bwMode="auto">
          <a:xfrm>
            <a:off x="682960" y="1196752"/>
            <a:ext cx="5257800" cy="2808312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56" y="4509120"/>
            <a:ext cx="3672408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Вращающиеся круги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80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voyrebenok.ru/images/presentation/nice/b/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1028343"/>
            <a:ext cx="5616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endParaRPr lang="ru-RU" sz="2000" dirty="0"/>
          </a:p>
        </p:txBody>
      </p:sp>
      <p:pic>
        <p:nvPicPr>
          <p:cNvPr id="4" name="Рисунок 3" descr="элементы лэпбука - мини-книжки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40" y="548680"/>
            <a:ext cx="4602832" cy="4496138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835696" y="5420072"/>
            <a:ext cx="2592288" cy="673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Книжечки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07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voyrebenok.ru/images/presentation/nice/b/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1028343"/>
            <a:ext cx="5616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endParaRPr lang="ru-RU" sz="2000" dirty="0"/>
          </a:p>
        </p:txBody>
      </p:sp>
      <p:pic>
        <p:nvPicPr>
          <p:cNvPr id="4" name="Рисунок 3" descr="элементы лепбука - книжка-гармошка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90" y="1196752"/>
            <a:ext cx="4339332" cy="3254499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885763" y="5034475"/>
            <a:ext cx="27801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Книжки-гармошки 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07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voyrebenok.ru/images/presentation/nice/b/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1028343"/>
            <a:ext cx="5616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endParaRPr lang="ru-RU" sz="2000" dirty="0"/>
          </a:p>
        </p:txBody>
      </p:sp>
      <p:pic>
        <p:nvPicPr>
          <p:cNvPr id="4" name="Рисунок 3" descr="элементы лэпбука - блокнотик">
            <a:hlinkClick r:id="rId3"/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9" t="15528" b="8656"/>
          <a:stretch/>
        </p:blipFill>
        <p:spPr bwMode="auto">
          <a:xfrm>
            <a:off x="467544" y="836712"/>
            <a:ext cx="2660047" cy="309803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элементы лэпбука">
            <a:hlinkClick r:id="rId5"/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5" t="7134" r="13411" b="16203"/>
          <a:stretch/>
        </p:blipFill>
        <p:spPr bwMode="auto">
          <a:xfrm>
            <a:off x="3426161" y="3212976"/>
            <a:ext cx="2697561" cy="2504660"/>
          </a:xfrm>
          <a:prstGeom prst="rect">
            <a:avLst/>
          </a:prstGeom>
          <a:ln w="38100" cap="sq" cmpd="sng" algn="ctr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4941168"/>
            <a:ext cx="15074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Блокноты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07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voyrebenok.ru/images/presentation/nice/b/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1028343"/>
            <a:ext cx="5616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endParaRPr lang="ru-RU" sz="2000" dirty="0"/>
          </a:p>
        </p:txBody>
      </p:sp>
      <p:pic>
        <p:nvPicPr>
          <p:cNvPr id="6" name="Рисунок 5" descr="элементы лэпбука">
            <a:hlinkClick r:id="rId3"/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13" r="50330"/>
          <a:stretch/>
        </p:blipFill>
        <p:spPr bwMode="auto">
          <a:xfrm>
            <a:off x="251520" y="1028343"/>
            <a:ext cx="2801583" cy="2259487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элементы лэпбука">
            <a:hlinkClick r:id="rId5"/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 b="5766"/>
          <a:stretch/>
        </p:blipFill>
        <p:spPr bwMode="auto">
          <a:xfrm>
            <a:off x="3431704" y="334015"/>
            <a:ext cx="2736304" cy="2672469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элементы лэпбука - свернутый лист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861048"/>
            <a:ext cx="4056112" cy="1719064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764014" y="5935082"/>
            <a:ext cx="50236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Бумага, </a:t>
            </a:r>
            <a:r>
              <a:rPr lang="ru-RU" sz="2400" b="1" dirty="0">
                <a:solidFill>
                  <a:srgbClr val="C00000"/>
                </a:solidFill>
              </a:rPr>
              <a:t>сложенная в несколько </a:t>
            </a:r>
            <a:r>
              <a:rPr lang="ru-RU" sz="2400" b="1" dirty="0" smtClean="0">
                <a:solidFill>
                  <a:srgbClr val="C00000"/>
                </a:solidFill>
              </a:rPr>
              <a:t>раз 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49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voyrebenok.ru/images/presentation/nice/b/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1028343"/>
            <a:ext cx="5616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332656"/>
            <a:ext cx="54726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Создание шаблона</a:t>
            </a:r>
            <a:r>
              <a:rPr lang="ru-RU" sz="2400" b="1" dirty="0">
                <a:solidFill>
                  <a:srgbClr val="C00000"/>
                </a:solidFill>
              </a:rPr>
              <a:t/>
            </a:r>
            <a:br>
              <a:rPr lang="ru-RU" sz="2400" b="1" dirty="0">
                <a:solidFill>
                  <a:srgbClr val="C00000"/>
                </a:solidFill>
              </a:rPr>
            </a:br>
            <a:endParaRPr lang="ru-RU" sz="2400" b="1" dirty="0">
              <a:solidFill>
                <a:srgbClr val="C00000"/>
              </a:solidFill>
            </a:endParaRPr>
          </a:p>
          <a:p>
            <a:pPr algn="just"/>
            <a:r>
              <a:rPr lang="ru-RU" sz="2400" dirty="0"/>
              <a:t>Теперь надо   в соответствии с макетом сделать шаблон папки в натуральную величину.   Можно  сделать   шаблоны на компьютере – там легче </a:t>
            </a:r>
            <a:r>
              <a:rPr lang="ru-RU" sz="2400" dirty="0" smtClean="0"/>
              <a:t>чертить. </a:t>
            </a:r>
            <a:r>
              <a:rPr lang="ru-RU" sz="2400" dirty="0"/>
              <a:t>.  </a:t>
            </a:r>
            <a:br>
              <a:rPr lang="ru-RU" sz="2400" dirty="0"/>
            </a:br>
            <a:r>
              <a:rPr lang="ru-RU" sz="2400" dirty="0"/>
              <a:t> </a:t>
            </a:r>
            <a:r>
              <a:rPr lang="ru-RU" sz="2400" dirty="0" smtClean="0"/>
              <a:t> Но </a:t>
            </a:r>
            <a:r>
              <a:rPr lang="ru-RU" sz="2400" dirty="0"/>
              <a:t>если вы не владеете никакими компьютерными технологиями, </a:t>
            </a:r>
            <a:r>
              <a:rPr lang="ru-RU" sz="2400" dirty="0" smtClean="0"/>
              <a:t>можно   нарисовать </a:t>
            </a:r>
            <a:r>
              <a:rPr lang="ru-RU" sz="2400" dirty="0"/>
              <a:t>чертеж от </a:t>
            </a:r>
            <a:r>
              <a:rPr lang="ru-RU" sz="2400" dirty="0" smtClean="0"/>
              <a:t>руки.  </a:t>
            </a:r>
            <a:endParaRPr lang="ru-RU" sz="2400" dirty="0"/>
          </a:p>
        </p:txBody>
      </p:sp>
      <p:pic>
        <p:nvPicPr>
          <p:cNvPr id="5" name="Рисунок 4" descr="lapbook maket">
            <a:hlinkClick r:id="rId3"/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8" t="64889" r="37315" b="8542"/>
          <a:stretch/>
        </p:blipFill>
        <p:spPr bwMode="auto">
          <a:xfrm>
            <a:off x="971600" y="4077072"/>
            <a:ext cx="4536504" cy="2376264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313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voyrebenok.ru/images/presentation/nice/b/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1028343"/>
            <a:ext cx="5616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260648"/>
            <a:ext cx="5760640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Что нужно, чтобы сделать </a:t>
            </a:r>
            <a:r>
              <a:rPr lang="ru-RU" sz="3200" b="1" dirty="0" err="1">
                <a:solidFill>
                  <a:srgbClr val="C00000"/>
                </a:solidFill>
              </a:rPr>
              <a:t>лэпбук</a:t>
            </a:r>
            <a:endParaRPr lang="ru-RU" sz="3200" dirty="0">
              <a:solidFill>
                <a:srgbClr val="C00000"/>
              </a:solidFill>
            </a:endParaRPr>
          </a:p>
          <a:p>
            <a:r>
              <a:rPr lang="ru-RU" dirty="0"/>
              <a:t> </a:t>
            </a:r>
          </a:p>
          <a:p>
            <a:r>
              <a:rPr lang="ru-RU" sz="2400" b="1" dirty="0"/>
              <a:t>Для создания </a:t>
            </a:r>
            <a:r>
              <a:rPr lang="ru-RU" sz="2400" b="1" dirty="0" err="1"/>
              <a:t>лэпбука</a:t>
            </a:r>
            <a:r>
              <a:rPr lang="ru-RU" sz="2400" b="1" dirty="0"/>
              <a:t> вам понадобятся такие материалы: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2400" dirty="0"/>
              <a:t>картонная папка-основа  (ее можно купить готовую, а можно сделать своими руками)   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2400" dirty="0"/>
              <a:t>обычная бумага  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2400" dirty="0"/>
              <a:t>цветная  бумага для принтера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2400" dirty="0"/>
              <a:t>ножницы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2400" dirty="0"/>
              <a:t>клеевой  карандаш     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2400" dirty="0" err="1"/>
              <a:t>степлер</a:t>
            </a:r>
            <a:r>
              <a:rPr lang="ru-RU" sz="2400" dirty="0"/>
              <a:t> 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2400" dirty="0"/>
              <a:t>цветные карандаши, фломастеры, разноцветные ручки 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2400" dirty="0"/>
              <a:t> скотч.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313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voyrebenok.ru/images/presentation/nice/b/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5" y="-2616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1028343"/>
            <a:ext cx="5616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endParaRPr lang="ru-RU" sz="2000" dirty="0"/>
          </a:p>
        </p:txBody>
      </p:sp>
      <p:pic>
        <p:nvPicPr>
          <p:cNvPr id="3074" name="Picture 2" descr="http://img-fotki.yandex.ru/get/9167/158094028.5/0_dfef3_514f867e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25" y="1844824"/>
            <a:ext cx="5375245" cy="3816424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548681"/>
            <a:ext cx="3672408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C00000"/>
                </a:solidFill>
              </a:rPr>
              <a:t>Лэпбук</a:t>
            </a:r>
            <a:r>
              <a:rPr lang="ru-RU" sz="3200" b="1" dirty="0" smtClean="0">
                <a:solidFill>
                  <a:srgbClr val="C00000"/>
                </a:solidFill>
              </a:rPr>
              <a:t> «Осень»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95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voyrebenok.ru/images/presentation/nice/b/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1028343"/>
            <a:ext cx="5616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endParaRPr lang="ru-RU" sz="2000" dirty="0"/>
          </a:p>
        </p:txBody>
      </p:sp>
      <p:pic>
        <p:nvPicPr>
          <p:cNvPr id="4" name="Рисунок 3" descr="lapbook maket">
            <a:hlinkClick r:id="rId3"/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6" t="64937" r="37283" b="9608"/>
          <a:stretch/>
        </p:blipFill>
        <p:spPr bwMode="auto">
          <a:xfrm>
            <a:off x="683568" y="476672"/>
            <a:ext cx="3168351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Your Theme Scrap-Lap Book Kit: Yellow/Green#homeschool #lapbook #teach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930" y="3429000"/>
            <a:ext cx="4817238" cy="309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95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voyrebenok.ru/images/presentation/nice/b/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1628800"/>
            <a:ext cx="504056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Что такое </a:t>
            </a:r>
            <a:r>
              <a:rPr lang="ru-RU" sz="3200" b="1" dirty="0" err="1" smtClean="0">
                <a:solidFill>
                  <a:srgbClr val="C00000"/>
                </a:solidFill>
              </a:rPr>
              <a:t>лэпбук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endParaRPr lang="ru-RU" sz="3200" dirty="0">
              <a:solidFill>
                <a:srgbClr val="C00000"/>
              </a:solidFill>
            </a:endParaRPr>
          </a:p>
          <a:p>
            <a:r>
              <a:rPr lang="ru-RU" dirty="0"/>
              <a:t> </a:t>
            </a:r>
          </a:p>
          <a:p>
            <a:pPr algn="just"/>
            <a:r>
              <a:rPr lang="ru-RU" sz="2400" b="1" dirty="0" err="1"/>
              <a:t>Лэпбук</a:t>
            </a:r>
            <a:r>
              <a:rPr lang="ru-RU" sz="2400" b="1" dirty="0"/>
              <a:t>  </a:t>
            </a:r>
            <a:r>
              <a:rPr lang="ru-RU" sz="2400" dirty="0"/>
              <a:t> или как его еще называют  </a:t>
            </a:r>
            <a:r>
              <a:rPr lang="ru-RU" sz="2400" b="1" dirty="0"/>
              <a:t>тематическая или интерактивная </a:t>
            </a:r>
            <a:r>
              <a:rPr lang="ru-RU" sz="2400" b="1" dirty="0" smtClean="0"/>
              <a:t>папка</a:t>
            </a:r>
            <a:r>
              <a:rPr lang="ru-RU" sz="2400" dirty="0" smtClean="0"/>
              <a:t>  </a:t>
            </a:r>
            <a:r>
              <a:rPr lang="ru-RU" sz="2400" dirty="0"/>
              <a:t>- это самодельная бумажная книжечка с кармашками, дверками, окошками, подвижными </a:t>
            </a:r>
            <a:r>
              <a:rPr lang="ru-RU" sz="2400" dirty="0" smtClean="0"/>
              <a:t>деталями.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3056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012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voyrebenok.ru/images/presentation/nice/b/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332656"/>
            <a:ext cx="532859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Зачем нужен </a:t>
            </a:r>
            <a:r>
              <a:rPr lang="ru-RU" sz="3200" b="1" dirty="0" err="1" smtClean="0">
                <a:solidFill>
                  <a:srgbClr val="C00000"/>
                </a:solidFill>
              </a:rPr>
              <a:t>лэпбук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endParaRPr lang="ru-RU" sz="3200" dirty="0">
              <a:solidFill>
                <a:srgbClr val="C00000"/>
              </a:solidFill>
            </a:endParaRPr>
          </a:p>
          <a:p>
            <a:pPr marL="285750" lvl="0" indent="-285750">
              <a:buFont typeface="Wingdings" pitchFamily="2" charset="2"/>
              <a:buChar char="v"/>
            </a:pPr>
            <a:endParaRPr lang="ru-RU" dirty="0" smtClean="0"/>
          </a:p>
          <a:p>
            <a:pPr marL="285750" lvl="0" indent="-285750" algn="just">
              <a:buFont typeface="Wingdings" pitchFamily="2" charset="2"/>
              <a:buChar char="v"/>
            </a:pPr>
            <a:r>
              <a:rPr lang="ru-RU" sz="2400" dirty="0" smtClean="0"/>
              <a:t>Он </a:t>
            </a:r>
            <a:r>
              <a:rPr lang="ru-RU" sz="2400" dirty="0"/>
              <a:t>помогает ребенку по своему желанию организовать информацию по изучаемой теме и лучше понять и запомнить материал </a:t>
            </a:r>
            <a:r>
              <a:rPr lang="ru-RU" sz="2400" dirty="0" smtClean="0"/>
              <a:t>   </a:t>
            </a:r>
            <a:endParaRPr lang="ru-RU" sz="2400" dirty="0"/>
          </a:p>
          <a:p>
            <a:pPr marL="285750" lvl="0" indent="-285750" algn="just">
              <a:buFont typeface="Wingdings" pitchFamily="2" charset="2"/>
              <a:buChar char="v"/>
            </a:pPr>
            <a:r>
              <a:rPr lang="ru-RU" sz="2400" dirty="0"/>
              <a:t>Это отличный способ для повторения </a:t>
            </a:r>
            <a:r>
              <a:rPr lang="ru-RU" sz="2400" dirty="0" smtClean="0"/>
              <a:t>пройденного </a:t>
            </a:r>
          </a:p>
          <a:p>
            <a:pPr marL="285750" lvl="0" indent="-285750" algn="just">
              <a:buFont typeface="Wingdings" pitchFamily="2" charset="2"/>
              <a:buChar char="v"/>
            </a:pPr>
            <a:r>
              <a:rPr lang="ru-RU" sz="2400" dirty="0" smtClean="0"/>
              <a:t> Поможет </a:t>
            </a:r>
            <a:r>
              <a:rPr lang="ru-RU" sz="2400" dirty="0"/>
              <a:t>закрепить и систематизировать изученный </a:t>
            </a:r>
            <a:r>
              <a:rPr lang="ru-RU" sz="2400" dirty="0" smtClean="0"/>
              <a:t>материал </a:t>
            </a:r>
          </a:p>
          <a:p>
            <a:pPr marL="285750" lvl="0" indent="-285750" algn="just">
              <a:buFont typeface="Wingdings" pitchFamily="2" charset="2"/>
              <a:buChar char="v"/>
            </a:pPr>
            <a:r>
              <a:rPr lang="ru-RU" sz="2400" dirty="0" smtClean="0"/>
              <a:t> </a:t>
            </a:r>
            <a:r>
              <a:rPr lang="ru-RU" sz="2400" dirty="0"/>
              <a:t> Ребенок научится самостоятельно собирать и организовывать информацию </a:t>
            </a:r>
          </a:p>
        </p:txBody>
      </p:sp>
    </p:spTree>
    <p:extLst>
      <p:ext uri="{BB962C8B-B14F-4D97-AF65-F5344CB8AC3E}">
        <p14:creationId xmlns:p14="http://schemas.microsoft.com/office/powerpoint/2010/main" val="295056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voyrebenok.ru/images/presentation/nice/b/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332656"/>
            <a:ext cx="54006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Из чего состоит </a:t>
            </a:r>
            <a:r>
              <a:rPr lang="ru-RU" sz="3200" b="1" dirty="0" err="1" smtClean="0">
                <a:solidFill>
                  <a:srgbClr val="C00000"/>
                </a:solidFill>
              </a:rPr>
              <a:t>лэпбук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endParaRPr lang="ru-RU" sz="3200" dirty="0">
              <a:solidFill>
                <a:srgbClr val="C00000"/>
              </a:solidFill>
            </a:endParaRPr>
          </a:p>
          <a:p>
            <a:pPr algn="just"/>
            <a:endParaRPr lang="ru-RU" sz="2000" dirty="0" smtClean="0"/>
          </a:p>
          <a:p>
            <a:pPr algn="just"/>
            <a:r>
              <a:rPr lang="ru-RU" sz="2400" dirty="0" err="1" smtClean="0"/>
              <a:t>Лэпбук</a:t>
            </a:r>
            <a:r>
              <a:rPr lang="ru-RU" sz="2400" dirty="0" smtClean="0"/>
              <a:t> </a:t>
            </a:r>
            <a:r>
              <a:rPr lang="ru-RU" sz="2400" dirty="0"/>
              <a:t>состоит из папки формата А3, в которую вклеиваются кармашки, книжки-раскладушки, окошки и другие детали с наглядной </a:t>
            </a:r>
            <a:r>
              <a:rPr lang="ru-RU" sz="2400" dirty="0" smtClean="0"/>
              <a:t>информацией.  </a:t>
            </a:r>
            <a:endParaRPr lang="ru-RU" sz="2400" dirty="0"/>
          </a:p>
          <a:p>
            <a:r>
              <a:rPr lang="ru-RU" sz="2400" b="1" dirty="0">
                <a:solidFill>
                  <a:srgbClr val="C00000"/>
                </a:solidFill>
              </a:rPr>
              <a:t>Что вам понадобится</a:t>
            </a:r>
            <a:r>
              <a:rPr lang="ru-RU" sz="2400" dirty="0">
                <a:solidFill>
                  <a:srgbClr val="C00000"/>
                </a:solidFill>
              </a:rPr>
              <a:t>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/>
              <a:t>распечатанные </a:t>
            </a:r>
            <a:r>
              <a:rPr lang="ru-RU" sz="2400" dirty="0"/>
              <a:t>шаблоны </a:t>
            </a:r>
            <a:r>
              <a:rPr lang="ru-RU" sz="2400" dirty="0" err="1" smtClean="0"/>
              <a:t>лэпбука</a:t>
            </a:r>
            <a:r>
              <a:rPr lang="ru-RU" sz="2400" dirty="0" smtClean="0"/>
              <a:t> </a:t>
            </a:r>
            <a:endParaRPr lang="ru-RU" sz="24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/>
              <a:t>лист </a:t>
            </a:r>
            <a:r>
              <a:rPr lang="ru-RU" sz="2400" dirty="0"/>
              <a:t>плотной бумаги формата А3 или 2 </a:t>
            </a:r>
            <a:r>
              <a:rPr lang="ru-RU" sz="2400" dirty="0" smtClean="0"/>
              <a:t> листа А4 </a:t>
            </a:r>
            <a:endParaRPr lang="ru-RU" sz="24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/>
              <a:t>ножницы </a:t>
            </a:r>
            <a:endParaRPr lang="ru-RU" sz="24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/>
              <a:t>клей-карандаш </a:t>
            </a:r>
            <a:endParaRPr lang="ru-RU" sz="24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/>
              <a:t>цветные </a:t>
            </a:r>
            <a:r>
              <a:rPr lang="ru-RU" sz="2400" dirty="0"/>
              <a:t>карандаши, </a:t>
            </a:r>
            <a:r>
              <a:rPr lang="ru-RU" sz="2400" dirty="0" smtClean="0"/>
              <a:t>фломастеры, разноцветные ручки </a:t>
            </a:r>
            <a:endParaRPr lang="ru-RU" sz="24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/>
              <a:t>скотч </a:t>
            </a:r>
            <a:endParaRPr lang="ru-RU" sz="24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/>
              <a:t>безграничная </a:t>
            </a:r>
            <a:r>
              <a:rPr lang="ru-RU" sz="2400" dirty="0"/>
              <a:t>фантазия. </a:t>
            </a:r>
          </a:p>
        </p:txBody>
      </p:sp>
    </p:spTree>
    <p:extLst>
      <p:ext uri="{BB962C8B-B14F-4D97-AF65-F5344CB8AC3E}">
        <p14:creationId xmlns:p14="http://schemas.microsoft.com/office/powerpoint/2010/main" val="254361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voyrebenok.ru/images/presentation/nice/b/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1028343"/>
            <a:ext cx="5616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320730"/>
            <a:ext cx="504056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Тема для </a:t>
            </a:r>
            <a:r>
              <a:rPr lang="ru-RU" sz="3200" b="1" dirty="0" err="1">
                <a:solidFill>
                  <a:srgbClr val="C00000"/>
                </a:solidFill>
              </a:rPr>
              <a:t>лэпбука</a:t>
            </a:r>
            <a:endParaRPr lang="ru-RU" sz="3200" dirty="0">
              <a:solidFill>
                <a:srgbClr val="C00000"/>
              </a:solidFill>
            </a:endParaRPr>
          </a:p>
          <a:p>
            <a:pPr algn="just"/>
            <a:r>
              <a:rPr lang="ru-RU" dirty="0"/>
              <a:t/>
            </a:r>
            <a:br>
              <a:rPr lang="ru-RU" dirty="0"/>
            </a:br>
            <a:r>
              <a:rPr lang="ru-RU" sz="2400" dirty="0"/>
              <a:t>Тема для папки может быть совершенно </a:t>
            </a:r>
            <a:r>
              <a:rPr lang="ru-RU" sz="2400" dirty="0" smtClean="0"/>
              <a:t>любой, как </a:t>
            </a:r>
            <a:r>
              <a:rPr lang="ru-RU" sz="2400" dirty="0"/>
              <a:t>и ее сложность. Но     лучше всего получаются  </a:t>
            </a:r>
            <a:r>
              <a:rPr lang="ru-RU" sz="2400" dirty="0" err="1"/>
              <a:t>лепбуки</a:t>
            </a:r>
            <a:r>
              <a:rPr lang="ru-RU" sz="2400" dirty="0"/>
              <a:t> на какие-то частные, </a:t>
            </a:r>
            <a:r>
              <a:rPr lang="ru-RU" sz="2400" dirty="0" smtClean="0"/>
              <a:t> а  не  на  общие  темы</a:t>
            </a:r>
            <a:r>
              <a:rPr lang="ru-RU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2880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voyrebenok.ru/images/presentation/nice/b/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1028343"/>
            <a:ext cx="5616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124744"/>
            <a:ext cx="5256584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План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algn="just"/>
            <a:r>
              <a:rPr lang="ru-RU" sz="2400" dirty="0" smtClean="0"/>
              <a:t> </a:t>
            </a:r>
            <a:r>
              <a:rPr lang="ru-RU" sz="2400" dirty="0" err="1" smtClean="0"/>
              <a:t>Лэпбук</a:t>
            </a:r>
            <a:r>
              <a:rPr lang="ru-RU" sz="2400" dirty="0" smtClean="0"/>
              <a:t> </a:t>
            </a:r>
            <a:r>
              <a:rPr lang="ru-RU" sz="2400" dirty="0"/>
              <a:t>- это не просто книжка с картинками. Это учебное пособие. Поэтому </a:t>
            </a:r>
            <a:r>
              <a:rPr lang="ru-RU" sz="2400" dirty="0" smtClean="0"/>
              <a:t>  </a:t>
            </a:r>
            <a:r>
              <a:rPr lang="ru-RU" sz="2400" dirty="0"/>
              <a:t>надо продумать, что он должен включать в себя, чтобы полностью раскрыть тему. А для этого нужен план того, что вы хотите в этой </a:t>
            </a:r>
            <a:r>
              <a:rPr lang="ru-RU" sz="2400" dirty="0" smtClean="0"/>
              <a:t>папке рассказать.       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978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voyrebenok.ru/images/presentation/nice/b/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1028343"/>
            <a:ext cx="5616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412790"/>
            <a:ext cx="518457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rgbClr val="C00000"/>
                </a:solidFill>
              </a:rPr>
              <a:t>Макет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sz="2400" dirty="0" smtClean="0"/>
              <a:t>Надо </a:t>
            </a:r>
            <a:r>
              <a:rPr lang="ru-RU" sz="2400" dirty="0"/>
              <a:t>придумать, как в </a:t>
            </a:r>
            <a:r>
              <a:rPr lang="ru-RU" sz="2400" dirty="0" err="1"/>
              <a:t>лэпбуке</a:t>
            </a:r>
            <a:r>
              <a:rPr lang="ru-RU" sz="2400" dirty="0"/>
              <a:t> будет представлен каждый из пунктов плана. То есть нарисовать макет. </a:t>
            </a:r>
            <a:r>
              <a:rPr lang="ru-RU" sz="2400" dirty="0" smtClean="0"/>
              <a:t>  И </a:t>
            </a:r>
            <a:r>
              <a:rPr lang="ru-RU" sz="2400" dirty="0"/>
              <a:t>все это разместить  на разных </a:t>
            </a:r>
            <a:r>
              <a:rPr lang="ru-RU" sz="2400" dirty="0" smtClean="0"/>
              <a:t>элементах.      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000" dirty="0" smtClean="0"/>
              <a:t> </a:t>
            </a:r>
            <a:endParaRPr lang="ru-RU" dirty="0"/>
          </a:p>
        </p:txBody>
      </p:sp>
      <p:pic>
        <p:nvPicPr>
          <p:cNvPr id="5" name="Рисунок 4" descr="как сделать лэпбук">
            <a:hlinkClick r:id="rId3"/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" t="2348" r="1501" b="12796"/>
          <a:stretch/>
        </p:blipFill>
        <p:spPr bwMode="auto">
          <a:xfrm>
            <a:off x="1691680" y="3645024"/>
            <a:ext cx="3312368" cy="2375544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7209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voyrebenok.ru/images/presentation/nice/b/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98" y="10750"/>
            <a:ext cx="9144000" cy="6858000"/>
          </a:xfrm>
          <a:prstGeom prst="rect">
            <a:avLst/>
          </a:prstGeom>
          <a:solidFill>
            <a:schemeClr val="accent2"/>
          </a:solidFill>
          <a:extLst/>
        </p:spPr>
      </p:pic>
      <p:sp>
        <p:nvSpPr>
          <p:cNvPr id="3" name="Прямоугольник 2"/>
          <p:cNvSpPr/>
          <p:nvPr/>
        </p:nvSpPr>
        <p:spPr>
          <a:xfrm>
            <a:off x="467544" y="1028343"/>
            <a:ext cx="5616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655676" y="406330"/>
            <a:ext cx="324036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Элементы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элементы лэпбука - кармашки">
            <a:hlinkClick r:id="rId3"/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249" b="15751"/>
          <a:stretch/>
        </p:blipFill>
        <p:spPr bwMode="auto">
          <a:xfrm>
            <a:off x="479308" y="1484784"/>
            <a:ext cx="2467500" cy="256602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элементы лепбука - кармашки">
            <a:hlinkClick r:id="rId5"/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0" r="46293" b="9513"/>
          <a:stretch/>
        </p:blipFill>
        <p:spPr bwMode="auto">
          <a:xfrm>
            <a:off x="3519060" y="3204710"/>
            <a:ext cx="2565107" cy="274457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4977172"/>
            <a:ext cx="309634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Кармашки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66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voyrebenok.ru/images/presentation/nice/b/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1028343"/>
            <a:ext cx="5616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endParaRPr lang="ru-RU" sz="2000" dirty="0"/>
          </a:p>
        </p:txBody>
      </p:sp>
      <p:pic>
        <p:nvPicPr>
          <p:cNvPr id="4" name="Рисунок 3" descr="элементы лэпбука - конвертики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2641079" cy="2921372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элементы лэпбука - конверты">
            <a:hlinkClick r:id="rId5"/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68"/>
          <a:stretch/>
        </p:blipFill>
        <p:spPr bwMode="auto">
          <a:xfrm rot="16200000">
            <a:off x="3488722" y="2796459"/>
            <a:ext cx="2474264" cy="2731235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467544" y="4690158"/>
            <a:ext cx="2736304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Конверты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25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</TotalTime>
  <Words>163</Words>
  <Application>Microsoft Office PowerPoint</Application>
  <PresentationFormat>Экран (4:3)</PresentationFormat>
  <Paragraphs>64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Monotype Corsiva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user</cp:lastModifiedBy>
  <cp:revision>25</cp:revision>
  <dcterms:created xsi:type="dcterms:W3CDTF">2015-07-14T17:12:48Z</dcterms:created>
  <dcterms:modified xsi:type="dcterms:W3CDTF">2016-01-06T13:12:47Z</dcterms:modified>
</cp:coreProperties>
</file>