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72" r:id="rId6"/>
    <p:sldId id="260" r:id="rId7"/>
    <p:sldId id="261" r:id="rId8"/>
    <p:sldId id="273" r:id="rId9"/>
    <p:sldId id="274" r:id="rId10"/>
    <p:sldId id="262" r:id="rId11"/>
    <p:sldId id="265" r:id="rId12"/>
    <p:sldId id="268" r:id="rId13"/>
    <p:sldId id="266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3654" autoAdjust="0"/>
    <p:restoredTop sz="94660"/>
  </p:normalViewPr>
  <p:slideViewPr>
    <p:cSldViewPr>
      <p:cViewPr>
        <p:scale>
          <a:sx n="50" d="100"/>
          <a:sy n="50" d="100"/>
        </p:scale>
        <p:origin x="-696" y="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BE85FB-C2AB-4C91-B7AD-3F0A8DE6ED58}" type="datetimeFigureOut">
              <a:rPr lang="ru-RU" smtClean="0"/>
              <a:t>29.11.2020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CB789C-4BA3-4429-BA4B-3B5FEA391E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36149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CB789C-4BA3-4429-BA4B-3B5FEA391E5F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8672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83334" y="4005064"/>
            <a:ext cx="3721517" cy="1152128"/>
          </a:xfrm>
          <a:solidFill>
            <a:schemeClr val="bg1">
              <a:alpha val="66000"/>
            </a:schemeClr>
          </a:solidFill>
          <a:ln>
            <a:noFill/>
          </a:ln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Автор проекта: </a:t>
            </a:r>
          </a:p>
          <a:p>
            <a:pPr>
              <a:spcBef>
                <a:spcPts val="0"/>
              </a:spcBef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Дмитриева Анна Алексеевна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99900" y="111385"/>
            <a:ext cx="45441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«Насекомые»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5" y="1234446"/>
            <a:ext cx="3914167" cy="5218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76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6060"/>
            <a:ext cx="9144000" cy="69140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Скругленный прямоугольник 11"/>
          <p:cNvSpPr/>
          <p:nvPr/>
        </p:nvSpPr>
        <p:spPr>
          <a:xfrm>
            <a:off x="1187624" y="188640"/>
            <a:ext cx="3456384" cy="1512168"/>
          </a:xfrm>
          <a:prstGeom prst="roundRect">
            <a:avLst/>
          </a:prstGeom>
          <a:solidFill>
            <a:srgbClr val="92D050">
              <a:alpha val="42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2132856"/>
            <a:ext cx="2952328" cy="39364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476672"/>
            <a:ext cx="3024336" cy="40324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60648"/>
            <a:ext cx="4248472" cy="1512168"/>
          </a:xfrm>
        </p:spPr>
        <p:txBody>
          <a:bodyPr>
            <a:no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Дидактические игры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«Летает-не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летает»,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«Бабочка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»,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«Польза/вред насекомых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6616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395536" y="404664"/>
            <a:ext cx="8352928" cy="2088232"/>
          </a:xfrm>
          <a:prstGeom prst="roundRect">
            <a:avLst/>
          </a:prstGeom>
          <a:solidFill>
            <a:srgbClr val="92D050">
              <a:alpha val="42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796136" y="3140968"/>
            <a:ext cx="3096344" cy="1923969"/>
          </a:xfrm>
          <a:prstGeom prst="roundRect">
            <a:avLst/>
          </a:prstGeom>
          <a:solidFill>
            <a:srgbClr val="92D050">
              <a:alpha val="42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0955" algn="ctr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Просмотр  познавательного мультфильма на тему «Насекомые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636912"/>
            <a:ext cx="5544616" cy="41584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19734"/>
            <a:ext cx="8362683" cy="1729145"/>
          </a:xfrm>
        </p:spPr>
        <p:txBody>
          <a:bodyPr>
            <a:noAutofit/>
          </a:bodyPr>
          <a:lstStyle/>
          <a:p>
            <a:pPr algn="l">
              <a:spcAft>
                <a:spcPts val="0"/>
              </a:spcAft>
            </a:pPr>
            <a:r>
              <a:rPr lang="ru-RU" sz="24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Беседы </a:t>
            </a:r>
            <a:r>
              <a:rPr lang="ru-RU" sz="24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тему: </a:t>
            </a:r>
            <a:r>
              <a:rPr lang="ru-RU" sz="24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«Какие насекомые окружают нас на прогулке?»,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Особенности насекомых»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Какие насекомые могут причинить боль человеку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?»,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« Как нужно относиться к насекомым, чтобы они не обидели нас?»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2849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118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54" b="15880"/>
          <a:stretch/>
        </p:blipFill>
        <p:spPr>
          <a:xfrm rot="16200000">
            <a:off x="-346110" y="2669033"/>
            <a:ext cx="3723322" cy="26720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115616" y="274639"/>
            <a:ext cx="6840760" cy="1282153"/>
          </a:xfrm>
          <a:prstGeom prst="roundRect">
            <a:avLst/>
          </a:prstGeom>
          <a:solidFill>
            <a:srgbClr val="92D050">
              <a:alpha val="42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0000"/>
          </a:bodyPr>
          <a:lstStyle/>
          <a:p>
            <a:r>
              <a:rPr lang="ru-RU" dirty="0"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А</a:t>
            </a: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ппликации </a:t>
            </a: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на тему: «Насекомые»</a:t>
            </a:r>
            <a:r>
              <a:rPr lang="ru-RU" dirty="0"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ea typeface="Calibri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084168" y="2204863"/>
            <a:ext cx="2960948" cy="29609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17" b="12133"/>
          <a:stretch/>
        </p:blipFill>
        <p:spPr>
          <a:xfrm rot="5400000">
            <a:off x="2832349" y="2901671"/>
            <a:ext cx="3342013" cy="23109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63105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1187624" y="404664"/>
            <a:ext cx="6768752" cy="1008112"/>
          </a:xfrm>
          <a:prstGeom prst="roundRect">
            <a:avLst/>
          </a:prstGeom>
          <a:solidFill>
            <a:srgbClr val="92D050">
              <a:alpha val="42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на тему «Насекомые»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sun9-10.userapi.com/c857620/v857620209/85be8/8PIy9a36rEY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123" y="3429000"/>
            <a:ext cx="5033840" cy="28258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un9-61.userapi.com/c853428/v853428209/100b4f/0DGmBkBX21E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52" r="10902"/>
          <a:stretch/>
        </p:blipFill>
        <p:spPr bwMode="auto">
          <a:xfrm>
            <a:off x="4788024" y="1818726"/>
            <a:ext cx="4176464" cy="29186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9445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Коллективная работа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«Веселые пчелки»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457399"/>
            <a:ext cx="7200800" cy="54006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Скругленный прямоугольник 4"/>
          <p:cNvSpPr/>
          <p:nvPr/>
        </p:nvSpPr>
        <p:spPr>
          <a:xfrm>
            <a:off x="1168574" y="305222"/>
            <a:ext cx="6768752" cy="1251570"/>
          </a:xfrm>
          <a:prstGeom prst="roundRect">
            <a:avLst/>
          </a:prstGeom>
          <a:solidFill>
            <a:srgbClr val="92D050">
              <a:alpha val="42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9882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1" y="0"/>
            <a:ext cx="9144000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</a:rPr>
              <a:t>Актуальность темы:</a:t>
            </a:r>
          </a:p>
          <a:p>
            <a:pPr algn="ctr"/>
            <a:endParaRPr lang="ru-RU" sz="54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</a:endParaRPr>
          </a:p>
          <a:p>
            <a:pPr algn="ctr"/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25761" y="887399"/>
            <a:ext cx="8892480" cy="5832648"/>
          </a:xfrm>
          <a:prstGeom prst="roundRect">
            <a:avLst/>
          </a:prstGeom>
          <a:solidFill>
            <a:srgbClr val="92D050">
              <a:alpha val="8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04765" y="1052736"/>
            <a:ext cx="8839236" cy="513986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Лето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то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удивительная пора в природе,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когда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красоту можно увидеть на каждом шагу.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Нужно только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не упустить увлекательные моменты, а показать их детям.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Однажды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во время прогулки дети увидели насекомых.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Реакция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ребят была неоднозначной. Часть детей выразили радость и неподдельный интерес, другие - испугались.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Были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 такие ребята, которые предложили уничтожить насекомых. Мнения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разделились…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ходе беседы выяснилось, что знания дошкольников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насекомых очень скудные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Таким образом,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возникли проблемные вопросы: 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Нужны ли насекомые?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Пользу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или вред они приносят? »</a:t>
            </a:r>
          </a:p>
        </p:txBody>
      </p:sp>
    </p:spTree>
    <p:extLst>
      <p:ext uri="{BB962C8B-B14F-4D97-AF65-F5344CB8AC3E}">
        <p14:creationId xmlns:p14="http://schemas.microsoft.com/office/powerpoint/2010/main" val="1921189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576"/>
            <a:ext cx="9144000" cy="6985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67544" y="1556792"/>
            <a:ext cx="8208912" cy="4063751"/>
          </a:xfrm>
          <a:prstGeom prst="roundRect">
            <a:avLst/>
          </a:prstGeom>
          <a:solidFill>
            <a:srgbClr val="92D050">
              <a:alpha val="5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700808"/>
            <a:ext cx="8229600" cy="3919735"/>
          </a:xfrm>
        </p:spPr>
        <p:txBody>
          <a:bodyPr>
            <a:normAutofit/>
          </a:bodyPr>
          <a:lstStyle/>
          <a:p>
            <a:r>
              <a:rPr lang="ru-RU" sz="3600" dirty="0" smtClean="0">
                <a:ln w="12700">
                  <a:noFill/>
                  <a:prstDash val="solid"/>
                </a:ln>
              </a:rPr>
              <a:t>Участники проекта: дети средней группы, родители, воспитатели</a:t>
            </a:r>
          </a:p>
          <a:p>
            <a:r>
              <a:rPr lang="ru-RU" sz="3600" dirty="0">
                <a:ln w="12700">
                  <a:noFill/>
                  <a:prstDash val="solid"/>
                </a:ln>
              </a:rPr>
              <a:t>Вид </a:t>
            </a:r>
            <a:r>
              <a:rPr lang="ru-RU" sz="3600" dirty="0" smtClean="0">
                <a:ln w="12700">
                  <a:noFill/>
                  <a:prstDash val="solid"/>
                </a:ln>
              </a:rPr>
              <a:t>проекта: информационно-исследовательский</a:t>
            </a:r>
            <a:r>
              <a:rPr lang="ru-RU" sz="3600" dirty="0">
                <a:ln w="12700">
                  <a:noFill/>
                  <a:prstDash val="solid"/>
                </a:ln>
              </a:rPr>
              <a:t>, творческий</a:t>
            </a:r>
            <a:endParaRPr lang="ru-RU" sz="3600" dirty="0" smtClean="0">
              <a:ln w="12700">
                <a:noFill/>
                <a:prstDash val="solid"/>
              </a:ln>
            </a:endParaRPr>
          </a:p>
          <a:p>
            <a:r>
              <a:rPr lang="ru-RU" sz="3600" dirty="0" smtClean="0">
                <a:ln w="12700">
                  <a:noFill/>
                  <a:prstDash val="solid"/>
                </a:ln>
              </a:rPr>
              <a:t>Сроки </a:t>
            </a:r>
            <a:r>
              <a:rPr lang="ru-RU" sz="3600" dirty="0">
                <a:ln w="12700">
                  <a:noFill/>
                  <a:prstDash val="solid"/>
                </a:ln>
              </a:rPr>
              <a:t>реализации</a:t>
            </a:r>
            <a:r>
              <a:rPr lang="ru-RU" sz="3600" dirty="0" smtClean="0">
                <a:ln w="12700">
                  <a:noFill/>
                  <a:prstDash val="solid"/>
                </a:ln>
              </a:rPr>
              <a:t>: долгосрочный</a:t>
            </a:r>
            <a:endParaRPr lang="ru-RU" sz="3600" dirty="0">
              <a:ln w="12700">
                <a:noFill/>
                <a:prstDash val="solid"/>
              </a:ln>
            </a:endParaRPr>
          </a:p>
          <a:p>
            <a:endParaRPr lang="ru-RU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26246" y="314127"/>
            <a:ext cx="341830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 проекте: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71544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436" y="-104776"/>
            <a:ext cx="9163436" cy="6977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857912" y="0"/>
            <a:ext cx="302121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</a:rPr>
              <a:t>Цель проекта:</a:t>
            </a:r>
            <a:endParaRPr lang="ru-RU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96442" y="2132856"/>
            <a:ext cx="345639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</a:rPr>
              <a:t>Задачи проекта:</a:t>
            </a:r>
            <a:endParaRPr lang="ru-RU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51520" y="620688"/>
            <a:ext cx="8640960" cy="1512168"/>
          </a:xfrm>
          <a:prstGeom prst="roundRect">
            <a:avLst/>
          </a:prstGeom>
          <a:solidFill>
            <a:srgbClr val="92D050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0" y="692696"/>
            <a:ext cx="89644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Создание условий для формирования у дошкольников чётких представлений об особенностях внешнего вида и жизненного цикла насекомых, пользе насекомых для человека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846" y="3140968"/>
            <a:ext cx="9137154" cy="3456384"/>
          </a:xfrm>
          <a:prstGeom prst="roundRect">
            <a:avLst/>
          </a:prstGeom>
          <a:solidFill>
            <a:srgbClr val="92D050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467544" y="2996952"/>
            <a:ext cx="835292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Расширять и углублять знания детей об особенностях 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внешнего вида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насекомых;</a:t>
            </a:r>
          </a:p>
          <a:p>
            <a:pPr algn="just"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Закреп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ить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знания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 цикле развития насекомых, способе питания, образе жизни, окрасе в соответствии с местом обитания, защите от врагов, пользе 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вреде для человека;</a:t>
            </a:r>
          </a:p>
          <a:p>
            <a:pPr algn="just"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Развивать у детей познавательную активность, активизировать и обогащать словарь; </a:t>
            </a:r>
          </a:p>
          <a:p>
            <a:pPr algn="just"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Развивать интерес к исследовательской деятельности;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Воспитание у детей  бережного отношения к живой природе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5949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4167"/>
            <a:ext cx="9144000" cy="7062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467544" y="1700808"/>
            <a:ext cx="8496944" cy="2808312"/>
          </a:xfrm>
          <a:prstGeom prst="roundRect">
            <a:avLst/>
          </a:prstGeom>
          <a:solidFill>
            <a:srgbClr val="92D050">
              <a:alpha val="6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9572" y="1700808"/>
            <a:ext cx="7992888" cy="2881175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spcBef>
                <a:spcPts val="0"/>
              </a:spcBef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Какие насекомые окружают нас на прогулке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?»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«Особенности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насекомых, их строение»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«Какую пользу приносят насекомые человеку?» «Какие насекомые могут причинить боль человеку?»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Как нужно относиться к насекомым, чтобы они не обидели нас?»</a:t>
            </a: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694098" y="332656"/>
            <a:ext cx="575580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Проблемные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вопросы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:</a:t>
            </a:r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696538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84205" y="123230"/>
            <a:ext cx="77755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Предполагаемый результат</a:t>
            </a:r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: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467544" y="1268760"/>
            <a:ext cx="8466163" cy="4248472"/>
          </a:xfrm>
          <a:prstGeom prst="roundRect">
            <a:avLst/>
          </a:prstGeom>
          <a:solidFill>
            <a:srgbClr val="92D050">
              <a:alpha val="6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/>
            <a:r>
              <a:rPr lang="ru-RU" dirty="0" smtClean="0"/>
              <a:t> </a:t>
            </a:r>
            <a:r>
              <a:rPr lang="ru-RU" sz="2400" dirty="0" smtClean="0"/>
              <a:t>Сформируются представления об особенностях строения, внешнего вида насекомых их питания и пользе (вреде) для человека;</a:t>
            </a:r>
          </a:p>
          <a:p>
            <a:pPr marL="0" indent="0" algn="just"/>
            <a:r>
              <a:rPr lang="ru-RU" sz="2400" dirty="0" smtClean="0"/>
              <a:t>Расширение кругозора, словарного запаса детей;</a:t>
            </a:r>
          </a:p>
          <a:p>
            <a:pPr marL="0" indent="0" algn="just"/>
            <a:r>
              <a:rPr lang="ru-RU" sz="2400" dirty="0" smtClean="0"/>
              <a:t>Получение положительного эмоционального отклика от совместной деятельности участников проекта;</a:t>
            </a:r>
          </a:p>
          <a:p>
            <a:pPr marL="0" indent="0" algn="just"/>
            <a:r>
              <a:rPr lang="ru-RU" sz="2400" dirty="0" smtClean="0"/>
              <a:t>Повышение интереса к исследовательской деятельности;</a:t>
            </a:r>
          </a:p>
          <a:p>
            <a:pPr marL="0" indent="0" algn="just"/>
            <a:r>
              <a:rPr lang="ru-RU" sz="2400" dirty="0" smtClean="0"/>
              <a:t>Заинтересованность и активность участников проекта в реализации творческой деятельности.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782016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5250"/>
            <a:ext cx="9144000" cy="6953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750284" y="0"/>
            <a:ext cx="358623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Этапы проекта</a:t>
            </a:r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:</a:t>
            </a:r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0018575"/>
              </p:ext>
            </p:extLst>
          </p:nvPr>
        </p:nvGraphicFramePr>
        <p:xfrm>
          <a:off x="395536" y="1844824"/>
          <a:ext cx="8353435" cy="3782949"/>
        </p:xfrm>
        <a:graphic>
          <a:graphicData uri="http://schemas.openxmlformats.org/drawingml/2006/table">
            <a:tbl>
              <a:tblPr firstRow="1" firstCol="1" bandRow="1">
                <a:tableStyleId>{10A1B5D5-9B99-4C35-A422-299274C87663}</a:tableStyleId>
              </a:tblPr>
              <a:tblGrid>
                <a:gridCol w="2592795"/>
                <a:gridCol w="2160240"/>
                <a:gridCol w="3600400"/>
              </a:tblGrid>
              <a:tr h="56335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Деятельность </a:t>
                      </a:r>
                      <a:r>
                        <a:rPr lang="ru-RU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детей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Деятельность родителей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Деятельность </a:t>
                      </a:r>
                      <a:r>
                        <a:rPr lang="ru-RU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педагога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18105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1.Анализ проблемы: «Как вести себя на прогулке, не подвергаясь опасности насекомых».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Определяют, что необходимо для реализации проекта</a:t>
                      </a:r>
                      <a:r>
                        <a:rPr lang="ru-RU" sz="14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3. Постановка проблемных вопросов</a:t>
                      </a:r>
                      <a:endParaRPr lang="ru-RU" sz="14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Осмысление задач проекта.</a:t>
                      </a:r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Принятие задач проекта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Помощь в подготовке (наглядного  и раздаточного материала)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Актуализация проблемных</a:t>
                      </a:r>
                      <a:r>
                        <a:rPr lang="ru-RU" sz="14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ситуаций;</a:t>
                      </a:r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Определение целей и задач в рамках проекта;</a:t>
                      </a:r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Постановка задач перед участниками проекта;</a:t>
                      </a:r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Прогнозирование предполагаемых</a:t>
                      </a:r>
                      <a:r>
                        <a:rPr lang="ru-RU" sz="14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результатов проектной деятельности;</a:t>
                      </a:r>
                      <a:endParaRPr lang="ru-RU" sz="1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Подбор методической литературы , дидактического материала, презентаций, экскурсий по данной тематике</a:t>
                      </a:r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Разработка плана, форм и методов по работе над проектной деятельностью;</a:t>
                      </a:r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Разработка НОД, бесед с детьми, консультаций для родителей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2343147" y="620688"/>
            <a:ext cx="457208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Подготовительный:</a:t>
            </a:r>
            <a:endParaRPr lang="ru-RU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40658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907704" y="61555"/>
            <a:ext cx="526692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Основной</a:t>
            </a:r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8373333"/>
              </p:ext>
            </p:extLst>
          </p:nvPr>
        </p:nvGraphicFramePr>
        <p:xfrm>
          <a:off x="323528" y="908720"/>
          <a:ext cx="8604956" cy="5060868"/>
        </p:xfrm>
        <a:graphic>
          <a:graphicData uri="http://schemas.openxmlformats.org/drawingml/2006/table">
            <a:tbl>
              <a:tblPr firstRow="1" firstCol="1" bandRow="1">
                <a:tableStyleId>{10A1B5D5-9B99-4C35-A422-299274C87663}</a:tableStyleId>
              </a:tblPr>
              <a:tblGrid>
                <a:gridCol w="3276364"/>
                <a:gridCol w="2583611"/>
                <a:gridCol w="2744981"/>
              </a:tblGrid>
              <a:tr h="32662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Деятельность 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педагога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Деятельность 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родителей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Деятельность 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детей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137871">
                <a:tc>
                  <a:txBody>
                    <a:bodyPr/>
                    <a:lstStyle/>
                    <a:p>
                      <a:pPr marL="2095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 Просмотр  познавательного мультфильма на тему «Насекомые</a:t>
                      </a:r>
                      <a:r>
                        <a:rPr lang="ru-RU" sz="14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»;</a:t>
                      </a:r>
                      <a:endParaRPr lang="ru-RU" sz="1400" b="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Дидактические игры</a:t>
                      </a:r>
                      <a:r>
                        <a:rPr lang="ru-RU" sz="14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: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«Летает-не летает», «Бабочка», «Польза/вред насекомых».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3.Беседы на тему: 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«Какие насекомые окружают нас на прогулке</a:t>
                      </a:r>
                      <a:r>
                        <a:rPr lang="ru-RU" sz="14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?»,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«Особенности насекомых» </a:t>
                      </a:r>
                      <a:r>
                        <a:rPr lang="ru-RU" sz="14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</a:t>
                      </a:r>
                      <a:r>
                        <a:rPr lang="ru-RU" sz="14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Какие насекомые могут причинить боль человеку?», </a:t>
                      </a:r>
                      <a:r>
                        <a:rPr lang="ru-RU" sz="14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«Польза и вред насекомых»,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 </a:t>
                      </a:r>
                      <a:r>
                        <a:rPr lang="ru-RU" sz="14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Как нужно относиться к насекомым, чтобы они не обидели нас?»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 Чтение художественной </a:t>
                      </a:r>
                      <a:r>
                        <a:rPr lang="ru-RU" sz="14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литературы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5. Художественно-эстетическая деятельность на тему: «На</a:t>
                      </a:r>
                      <a:r>
                        <a:rPr lang="ru-RU" sz="1400" b="0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секомые»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6. Прогулки и наблюдение на участке за насекомыми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7. Подвижные игры с детьми 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8. Привлечение родителей к данной тематике</a:t>
                      </a:r>
                      <a:endParaRPr lang="ru-RU" sz="14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Родители подбирают различные дидактические игры на тему «Насекомые»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Получают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консультации: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Первая помощь при укусах насекомых»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«Любовь к природе»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«Безопасность детей летом»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Чтение различной  художественной литературы о 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насекомых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Игровая, исследовательская, познавательная</a:t>
                      </a:r>
                      <a:endParaRPr lang="ru-RU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85961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6060"/>
            <a:ext cx="9144000" cy="6914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750411" y="522971"/>
            <a:ext cx="364317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Заключительный</a:t>
            </a:r>
            <a:endParaRPr lang="ru-RU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9745880"/>
              </p:ext>
            </p:extLst>
          </p:nvPr>
        </p:nvGraphicFramePr>
        <p:xfrm>
          <a:off x="611560" y="1412777"/>
          <a:ext cx="8352928" cy="3672408"/>
        </p:xfrm>
        <a:graphic>
          <a:graphicData uri="http://schemas.openxmlformats.org/drawingml/2006/table">
            <a:tbl>
              <a:tblPr firstRow="1" firstCol="1" bandRow="1">
                <a:tableStyleId>{10A1B5D5-9B99-4C35-A422-299274C87663}</a:tableStyleId>
              </a:tblPr>
              <a:tblGrid>
                <a:gridCol w="2664296"/>
                <a:gridCol w="2520280"/>
                <a:gridCol w="3168352"/>
              </a:tblGrid>
              <a:tr h="25535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Деятельность детей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Деятельность родителей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Деятельность педагогов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708526"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Участие детей  в различных играх о насекомых.</a:t>
                      </a:r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Изготовление совместной </a:t>
                      </a:r>
                      <a:r>
                        <a:rPr lang="ru-RU" sz="14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стенгазеты</a:t>
                      </a:r>
                      <a:r>
                        <a:rPr lang="ru-RU" sz="1400" b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тему «</a:t>
                      </a:r>
                      <a:r>
                        <a:rPr lang="ru-RU" sz="14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Насекомые</a:t>
                      </a:r>
                      <a:r>
                        <a:rPr lang="ru-RU" sz="14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  <a:endParaRPr lang="ru-RU" sz="14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Посещение 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выставки 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детей на тему «Насекомые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Индивидуальное консультации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Педагог организует 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стенгазету</a:t>
                      </a:r>
                      <a:r>
                        <a:rPr lang="ru-RU" sz="14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тему «Насекомые»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Коллективное</a:t>
                      </a:r>
                      <a:r>
                        <a:rPr lang="ru-RU" sz="14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участие воспитанников в международной творческой выставке «Лето красное», номинация «Декоративно-прикладное творчество» с работой «Веселые пчелки»</a:t>
                      </a:r>
                    </a:p>
                  </a:txBody>
                  <a:tcPr marL="68580" marR="68580" marT="0" marB="0"/>
                </a:tc>
              </a:tr>
              <a:tr h="1708526">
                <a:tc gridSpan="3">
                  <a:txBody>
                    <a:bodyPr/>
                    <a:lstStyle/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ru-RU" sz="1400" b="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342900" lvl="0" indent="-3429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b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Подведение итогов проектной деятельности</a:t>
                      </a:r>
                    </a:p>
                    <a:p>
                      <a:pPr marL="342900" lvl="0" indent="-3429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b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Подготовка презентации проекта</a:t>
                      </a:r>
                    </a:p>
                    <a:p>
                      <a:pPr marL="342900" lvl="0" indent="-3429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b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Оформление фото отчетов по проектной</a:t>
                      </a:r>
                      <a:r>
                        <a:rPr lang="ru-RU" sz="1400" b="0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деятельности</a:t>
                      </a:r>
                      <a:endParaRPr lang="ru-RU" sz="14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aseline="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802390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421</TotalTime>
  <Words>648</Words>
  <Application>Microsoft Office PowerPoint</Application>
  <PresentationFormat>Экран (4:3)</PresentationFormat>
  <Paragraphs>107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Основной</vt:lpstr>
      <vt:lpstr>Заключительный</vt:lpstr>
      <vt:lpstr>Дидактические игры:  «Летает-не летает»,  «Бабочка»,  «Польза/вред насекомых»</vt:lpstr>
      <vt:lpstr>Беседы на тему:   «Какие насекомые окружают нас на прогулке?»,  «Особенности насекомых»  «Какие насекомые могут причинить боль человеку?»,  « Как нужно относиться к насекомым, чтобы они не обидели нас?» </vt:lpstr>
      <vt:lpstr> Аппликации на тему: «Насекомые» </vt:lpstr>
      <vt:lpstr>Презентация PowerPoint</vt:lpstr>
      <vt:lpstr>Коллективная работа  «Веселые пчелки»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Евгений</dc:creator>
  <cp:lastModifiedBy>Евгений</cp:lastModifiedBy>
  <cp:revision>37</cp:revision>
  <dcterms:created xsi:type="dcterms:W3CDTF">2019-08-29T08:19:24Z</dcterms:created>
  <dcterms:modified xsi:type="dcterms:W3CDTF">2020-11-29T11:29:53Z</dcterms:modified>
</cp:coreProperties>
</file>