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5" r:id="rId8"/>
    <p:sldId id="261" r:id="rId9"/>
    <p:sldId id="262" r:id="rId10"/>
    <p:sldId id="263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930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E5BA-18F0-4244-9146-4624F860A5F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FE270-A03C-44D2-972C-B393B6718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47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E5BA-18F0-4244-9146-4624F860A5F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FE270-A03C-44D2-972C-B393B6718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515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E5BA-18F0-4244-9146-4624F860A5F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FE270-A03C-44D2-972C-B393B6718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082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E5BA-18F0-4244-9146-4624F860A5F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FE270-A03C-44D2-972C-B393B6718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509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E5BA-18F0-4244-9146-4624F860A5F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FE270-A03C-44D2-972C-B393B6718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043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E5BA-18F0-4244-9146-4624F860A5F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FE270-A03C-44D2-972C-B393B6718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798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E5BA-18F0-4244-9146-4624F860A5F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FE270-A03C-44D2-972C-B393B6718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693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E5BA-18F0-4244-9146-4624F860A5F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FE270-A03C-44D2-972C-B393B6718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253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E5BA-18F0-4244-9146-4624F860A5F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FE270-A03C-44D2-972C-B393B6718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259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E5BA-18F0-4244-9146-4624F860A5F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FE270-A03C-44D2-972C-B393B6718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636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E5BA-18F0-4244-9146-4624F860A5F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FE270-A03C-44D2-972C-B393B6718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476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8E5BA-18F0-4244-9146-4624F860A5F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FE270-A03C-44D2-972C-B393B6718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888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яя природа картинки (47 фото)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6" y="0"/>
            <a:ext cx="915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21738" y="1860676"/>
            <a:ext cx="6684074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Перелетные и зимующие птицы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56176" y="5589240"/>
            <a:ext cx="2656085" cy="1152128"/>
          </a:xfrm>
          <a:solidFill>
            <a:srgbClr val="FFFF99">
              <a:alpha val="90000"/>
            </a:srgbClr>
          </a:solidFill>
          <a:ln>
            <a:noFill/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</a:rPr>
              <a:t>Автор: 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</a:rPr>
              <a:t>Толстых Анна Алексеевна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Text Box 255"/>
          <p:cNvSpPr txBox="1">
            <a:spLocks noChangeArrowheads="1" noChangeShapeType="1"/>
          </p:cNvSpPr>
          <p:nvPr/>
        </p:nvSpPr>
        <p:spPr bwMode="auto">
          <a:xfrm>
            <a:off x="917599" y="387195"/>
            <a:ext cx="7292352" cy="93487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  <a:effectLst/>
          <a:extLst/>
        </p:spPr>
        <p:txBody>
          <a:bodyPr rot="0" vert="horz" wrap="square" lIns="36195" tIns="36195" rIns="36195" bIns="36195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kern="1400" dirty="0">
                <a:effectLst/>
                <a:latin typeface="Times New Roman"/>
                <a:ea typeface="Times New Roman"/>
                <a:cs typeface="Arial Black"/>
              </a:rPr>
              <a:t>Муниципальное бюджетное </a:t>
            </a:r>
            <a:r>
              <a:rPr lang="ru-RU" sz="1400" kern="1400" dirty="0" smtClean="0">
                <a:effectLst/>
                <a:latin typeface="Times New Roman"/>
                <a:ea typeface="Times New Roman"/>
                <a:cs typeface="Arial Black"/>
              </a:rPr>
              <a:t>дошкольное</a:t>
            </a:r>
            <a:r>
              <a:rPr lang="ru-RU" sz="1400" kern="1400" dirty="0">
                <a:latin typeface="Arial Black"/>
                <a:ea typeface="Times New Roman"/>
                <a:cs typeface="Arial Black"/>
              </a:rPr>
              <a:t> </a:t>
            </a:r>
            <a:r>
              <a:rPr lang="ru-RU" sz="1400" kern="1400" dirty="0" smtClean="0">
                <a:effectLst/>
                <a:latin typeface="Times New Roman"/>
                <a:ea typeface="Times New Roman"/>
                <a:cs typeface="Arial Black"/>
              </a:rPr>
              <a:t>образовательное </a:t>
            </a:r>
            <a:r>
              <a:rPr lang="ru-RU" sz="1400" kern="1400" dirty="0">
                <a:effectLst/>
                <a:latin typeface="Times New Roman"/>
                <a:ea typeface="Times New Roman"/>
                <a:cs typeface="Arial Black"/>
              </a:rPr>
              <a:t>учреждение</a:t>
            </a:r>
            <a:endParaRPr lang="ru-RU" sz="1400" kern="1400" dirty="0">
              <a:effectLst/>
              <a:latin typeface="Arial Black"/>
              <a:ea typeface="Times New Roman"/>
              <a:cs typeface="Arial Black"/>
            </a:endParaRPr>
          </a:p>
          <a:p>
            <a:pPr algn="ctr">
              <a:spcAft>
                <a:spcPts val="0"/>
              </a:spcAft>
            </a:pPr>
            <a:r>
              <a:rPr lang="ru-RU" sz="1400" kern="1400" dirty="0">
                <a:effectLst/>
                <a:latin typeface="Times New Roman"/>
                <a:ea typeface="Times New Roman"/>
                <a:cs typeface="Arial Black"/>
              </a:rPr>
              <a:t>детский сад №42 «</a:t>
            </a:r>
            <a:r>
              <a:rPr lang="ru-RU" sz="1400" kern="1400" dirty="0" err="1">
                <a:effectLst/>
                <a:latin typeface="Times New Roman"/>
                <a:ea typeface="Times New Roman"/>
                <a:cs typeface="Arial Black"/>
              </a:rPr>
              <a:t>Пингвинчик</a:t>
            </a:r>
            <a:r>
              <a:rPr lang="ru-RU" sz="1400" kern="1400" dirty="0">
                <a:effectLst/>
                <a:latin typeface="Times New Roman"/>
                <a:ea typeface="Times New Roman"/>
                <a:cs typeface="Arial Black"/>
              </a:rPr>
              <a:t>»</a:t>
            </a:r>
            <a:endParaRPr lang="ru-RU" sz="1400" kern="1400" dirty="0">
              <a:effectLst/>
              <a:latin typeface="Arial Black"/>
              <a:ea typeface="Times New Roman"/>
              <a:cs typeface="Arial Black"/>
            </a:endParaRPr>
          </a:p>
          <a:p>
            <a:pPr algn="ctr">
              <a:spcAft>
                <a:spcPts val="0"/>
              </a:spcAft>
            </a:pPr>
            <a:r>
              <a:rPr lang="ru-RU" sz="1400" kern="1400" dirty="0">
                <a:effectLst/>
                <a:latin typeface="Times New Roman"/>
                <a:ea typeface="Times New Roman"/>
                <a:cs typeface="Arial Black"/>
              </a:rPr>
              <a:t>общеразвивающего вида с приоритетным осуществлением </a:t>
            </a:r>
            <a:r>
              <a:rPr lang="ru-RU" sz="1400" kern="1400" dirty="0" smtClean="0">
                <a:effectLst/>
                <a:latin typeface="Times New Roman"/>
                <a:ea typeface="Times New Roman"/>
                <a:cs typeface="Arial Black"/>
              </a:rPr>
              <a:t>деятельности</a:t>
            </a:r>
          </a:p>
          <a:p>
            <a:pPr algn="ctr">
              <a:spcAft>
                <a:spcPts val="0"/>
              </a:spcAft>
            </a:pPr>
            <a:r>
              <a:rPr lang="ru-RU" sz="1400" kern="1400" dirty="0" smtClean="0">
                <a:effectLst/>
                <a:latin typeface="Times New Roman"/>
                <a:ea typeface="Times New Roman"/>
                <a:cs typeface="Arial Black"/>
              </a:rPr>
              <a:t> </a:t>
            </a:r>
            <a:r>
              <a:rPr lang="ru-RU" sz="1400" kern="1400" dirty="0">
                <a:effectLst/>
                <a:latin typeface="Times New Roman"/>
                <a:ea typeface="Times New Roman"/>
                <a:cs typeface="Arial Black"/>
              </a:rPr>
              <a:t>по </a:t>
            </a:r>
            <a:r>
              <a:rPr lang="ru-RU" sz="1400" kern="1400" dirty="0" smtClean="0">
                <a:effectLst/>
                <a:latin typeface="Times New Roman"/>
                <a:ea typeface="Times New Roman"/>
                <a:cs typeface="Arial Black"/>
              </a:rPr>
              <a:t>физическому</a:t>
            </a:r>
            <a:r>
              <a:rPr lang="ru-RU" sz="1400" kern="1400" dirty="0">
                <a:latin typeface="Arial Black"/>
                <a:ea typeface="Times New Roman"/>
                <a:cs typeface="Arial Black"/>
              </a:rPr>
              <a:t> </a:t>
            </a:r>
            <a:r>
              <a:rPr lang="ru-RU" sz="1400" kern="1400" dirty="0" smtClean="0">
                <a:effectLst/>
                <a:latin typeface="Times New Roman"/>
                <a:ea typeface="Times New Roman"/>
                <a:cs typeface="Arial Black"/>
              </a:rPr>
              <a:t>развитию </a:t>
            </a:r>
            <a:r>
              <a:rPr lang="ru-RU" sz="1400" kern="1400" dirty="0">
                <a:effectLst/>
                <a:latin typeface="Times New Roman"/>
                <a:ea typeface="Times New Roman"/>
                <a:cs typeface="Arial Black"/>
              </a:rPr>
              <a:t>детей</a:t>
            </a:r>
            <a:endParaRPr lang="ru-RU" sz="1400" kern="1400" dirty="0">
              <a:effectLst/>
              <a:latin typeface="Arial Black"/>
              <a:ea typeface="Times New Roman"/>
              <a:cs typeface="Arial Black"/>
            </a:endParaRPr>
          </a:p>
        </p:txBody>
      </p:sp>
      <p:pic>
        <p:nvPicPr>
          <p:cNvPr id="1026" name="Picture 2" descr="Птицы улетают на юг - Картинка 22620-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1" y="2716711"/>
            <a:ext cx="2736303" cy="395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09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яя природа картинки (47 фото)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6" y="0"/>
            <a:ext cx="915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7658" y="306499"/>
            <a:ext cx="4125873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Перелетные птицы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 Box 255"/>
          <p:cNvSpPr txBox="1">
            <a:spLocks noChangeArrowheads="1" noChangeShapeType="1"/>
          </p:cNvSpPr>
          <p:nvPr/>
        </p:nvSpPr>
        <p:spPr bwMode="auto">
          <a:xfrm>
            <a:off x="5939496" y="2399385"/>
            <a:ext cx="3053982" cy="4258858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  <a:effectLst/>
          <a:extLst/>
        </p:spPr>
        <p:txBody>
          <a:bodyPr rot="0" vert="horz" wrap="square" lIns="36195" tIns="36195" rIns="36195" bIns="36195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kern="1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 давних пор повелось, что прилёт скворцов означает приход весны.  Пара скворцов устраивает гнездо в расщелинах скал, в дуплах, но больше всего предпочитает скворечники – специальные домики, построенные для них людьми. Хотя скворец отлично поёт сам, он любит подражать пению других птиц. скворцов часто содержат как домашних птиц. Часто скворцы могут воспроизводить невероятные звуки: гудок паровоза, звук автомобильного мотора, скрип двери, ржание лошади и т.д.</a:t>
            </a:r>
          </a:p>
        </p:txBody>
      </p:sp>
      <p:sp>
        <p:nvSpPr>
          <p:cNvPr id="3" name="AutoShape 2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75714" y="1474921"/>
            <a:ext cx="2906869" cy="1077218"/>
          </a:xfrm>
          <a:prstGeom prst="rect">
            <a:avLst/>
          </a:prstGeom>
          <a:solidFill>
            <a:srgbClr val="FFFF99">
              <a:alpha val="80000"/>
            </a:srgbClr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оперении блестящем черном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 дальних стран летит певец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песней звонкою задорно Весну приветствует…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94297" y="1371297"/>
            <a:ext cx="2238143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Скворец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4" name="Picture 2" descr="Скворец :: Юному натуралисту-орнитологу. Справочник птиц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71" b="90000" l="5500" r="90000">
                        <a14:foregroundMark x1="79500" y1="14706" x2="79500" y2="147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46" t="5514" r="17126" b="8503"/>
          <a:stretch/>
        </p:blipFill>
        <p:spPr bwMode="auto">
          <a:xfrm>
            <a:off x="1607640" y="2390859"/>
            <a:ext cx="4113136" cy="439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25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яя природа картинки (47 фото)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6" y="0"/>
            <a:ext cx="915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0777" y="306499"/>
            <a:ext cx="4759637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Наша помощь птицам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AutoShape 2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510222" y="1265338"/>
            <a:ext cx="6115328" cy="646331"/>
          </a:xfrm>
          <a:prstGeom prst="rect">
            <a:avLst/>
          </a:prstGeom>
          <a:solidFill>
            <a:srgbClr val="FFFF99">
              <a:alpha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того, чтобы птицы легче пережили зиму, люди придумали кормушки для птиц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434270" y="2837159"/>
            <a:ext cx="2592288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Кормушки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218" name="Picture 2" descr="Кормушки для птиц в преддверье зимы: мастерим своими руками - статья от  пользователя ОБИ Клуб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63" y="2687739"/>
            <a:ext cx="4568026" cy="260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Дети повесили кормушки для птиц — Рамблер/ново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080" y="3928385"/>
            <a:ext cx="4151785" cy="270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21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яя природа картинки (47 фото)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6" y="0"/>
            <a:ext cx="915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6021" y="629664"/>
            <a:ext cx="5658665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положить в кормушку?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AutoShape 2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 descr="Хлопь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05" y="2499364"/>
            <a:ext cx="2712146" cy="196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Интересные поделки для детей 5-6 лет своими рукам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892" y="2591878"/>
            <a:ext cx="2500982" cy="187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60375" y="2190828"/>
            <a:ext cx="2592288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Пшено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02563" y="2190827"/>
            <a:ext cx="2592288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Семечки</a:t>
            </a:r>
          </a:p>
        </p:txBody>
      </p:sp>
      <p:sp>
        <p:nvSpPr>
          <p:cNvPr id="2" name="AutoShape 6" descr="Овес для очищения организма: как нужно принимать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Овес для очищения организма: как нужно принимать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8" name="Picture 10" descr="Овес для очищения организма: как нужно принимать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17" y="4812622"/>
            <a:ext cx="2874737" cy="173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271742" y="4293096"/>
            <a:ext cx="2592288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Овес</a:t>
            </a:r>
          </a:p>
        </p:txBody>
      </p:sp>
    </p:spTree>
    <p:extLst>
      <p:ext uri="{BB962C8B-B14F-4D97-AF65-F5344CB8AC3E}">
        <p14:creationId xmlns:p14="http://schemas.microsoft.com/office/powerpoint/2010/main" val="50886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яя природа картинки (47 фото)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6" y="0"/>
            <a:ext cx="915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48670" y="629664"/>
            <a:ext cx="7153369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Чем НЕЛЬЗЯ подкармливать птиц?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AutoShape 2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68380" y="1988144"/>
            <a:ext cx="2592288" cy="1200329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Кислые продукты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239722" y="1926970"/>
            <a:ext cx="2592288" cy="1200329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Соленые продукты</a:t>
            </a:r>
          </a:p>
        </p:txBody>
      </p:sp>
      <p:sp>
        <p:nvSpPr>
          <p:cNvPr id="2" name="AutoShape 6" descr="Овес для очищения организма: как нужно принимать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Овес для очищения организма: как нужно принимать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011129" y="3319658"/>
            <a:ext cx="3028450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Ржаной хлеб</a:t>
            </a:r>
          </a:p>
        </p:txBody>
      </p:sp>
      <p:pic>
        <p:nvPicPr>
          <p:cNvPr id="13314" name="Picture 2" descr="Лимон, купить с доставкой на дом в Перми, заказать — Семь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221898"/>
            <a:ext cx="2509195" cy="186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Картинка для детей соль - смотреть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290" y="3158403"/>
            <a:ext cx="2827997" cy="178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Хлеб ржаной 275г купить в Краснодаре по низкой цене с доставкой на дом в  интернет-магазине - «Хом-Хом»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" t="15524" r="3427" b="17225"/>
          <a:stretch/>
        </p:blipFill>
        <p:spPr bwMode="auto">
          <a:xfrm>
            <a:off x="2860580" y="4152911"/>
            <a:ext cx="3360171" cy="244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93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яя природа картинки (47 фото)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6" y="0"/>
            <a:ext cx="915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72166" y="260648"/>
            <a:ext cx="3783216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имующие птицы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6450" y="2276872"/>
            <a:ext cx="7902872" cy="2808311"/>
          </a:xfrm>
          <a:solidFill>
            <a:srgbClr val="FFFF99">
              <a:alpha val="90000"/>
            </a:srgbClr>
          </a:solidFill>
          <a:ln>
            <a:noFill/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Птицы, в отличие от некоторых млекопитающих, не способны впадать на зиму в спячку. Но у них есть свои способы пережить холода. Многие птицы улетают за зиму в теплые края (перелетные), а есть такие, которые остаются зимовать. Их называют зимующими птицами. Они довольно выносливы к холодам. Чтобы защититься от мороза и лучше сохранить тепло, они распушают свои перышки. Основная проблема для птиц зимой, особенно очень снежной - это нехватка питания. Поэтому люди стремятся помочь нашим пернатым соседям пережить этот трудный для них период, устраивают подкормочные площадки и кормушки.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93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яя природа картинки (47 фото)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6" y="0"/>
            <a:ext cx="915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06887" y="306499"/>
            <a:ext cx="3887410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Зимующие птицы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 Box 255"/>
          <p:cNvSpPr txBox="1">
            <a:spLocks noChangeArrowheads="1" noChangeShapeType="1"/>
          </p:cNvSpPr>
          <p:nvPr/>
        </p:nvSpPr>
        <p:spPr bwMode="auto">
          <a:xfrm>
            <a:off x="5596248" y="2546644"/>
            <a:ext cx="3424952" cy="3766416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  <a:effectLst/>
          <a:extLst/>
        </p:spPr>
        <p:txBody>
          <a:bodyPr rot="0" vert="horz" wrap="square" lIns="36195" tIns="36195" rIns="36195" bIns="36195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олуби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селятся рядом с жильём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человека.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Голуби очень прожорливы. Они съедают много хлебных зёрен, на полях питаются чечевицей, горохом, льном, уничтожают семена сорных трав.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Голуби прекрасно ориентируются в пространстве - завезённые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 мест обитания и выпущенные на волю, они быстро возвращаются домой. Обладают они и отличным зрением, могут различать все цвета радуги, а их слух способен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улавливать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шум ветра или далёкой грозы.</a:t>
            </a:r>
            <a:endParaRPr lang="ru-RU" sz="1600" kern="1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AutoShape 2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Картинки для детей голубь (19 фото) 🔥 Прикольные картинки и юм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1" b="100000" l="0" r="100000">
                        <a14:foregroundMark x1="94531" y1="7905" x2="94531" y2="79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84" y="1694463"/>
            <a:ext cx="5572552" cy="504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90733" y="1124744"/>
            <a:ext cx="2651239" cy="2800767"/>
          </a:xfrm>
          <a:prstGeom prst="rect">
            <a:avLst/>
          </a:prstGeom>
          <a:solidFill>
            <a:srgbClr val="FFFF99">
              <a:alpha val="80000"/>
            </a:srgbClr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Птица Мира и добра! Птица счастья и тепла! Эта птица – почтальон, Не собьется с курса он. Он живет на площадях, На деревьях, и ветвях. Он воркует, не поет, Бодро семечки клюет. Реагирует на свист, Он боится хищных птиц. Символом свободы стал. Птицу эту кто узнал?..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804248" y="1371297"/>
            <a:ext cx="1728192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Голубь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481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яя природа картинки (47 фото)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6" y="0"/>
            <a:ext cx="915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06887" y="306499"/>
            <a:ext cx="3887410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Зимующие птицы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 Box 255"/>
          <p:cNvSpPr txBox="1">
            <a:spLocks noChangeArrowheads="1" noChangeShapeType="1"/>
          </p:cNvSpPr>
          <p:nvPr/>
        </p:nvSpPr>
        <p:spPr bwMode="auto">
          <a:xfrm>
            <a:off x="5596248" y="2546644"/>
            <a:ext cx="3424952" cy="3027752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  <a:effectLst/>
          <a:extLst/>
        </p:spPr>
        <p:txBody>
          <a:bodyPr rot="0" vert="horz" wrap="square" lIns="36195" tIns="36195" rIns="36195" bIns="36195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kern="1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Воробьи по характеру птицы смелые, даже драчливые. Но несмотря на свой «боевой» характер, воробьи — это очень дружные птички. Они друг другу помогают – если найдет один воробей корм, обязательно всех друзей позовет. Никогда так не бывает, чтобы нашел воробей крошки и все эти крошки сам съел, друзьям не оставил. Вот какая птица – маленькая, а что такое дружба уже знает! И всегда с друзьями делится.</a:t>
            </a:r>
            <a:endParaRPr lang="ru-RU" sz="1600" kern="1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AutoShape 2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0733" y="1124744"/>
            <a:ext cx="2651239" cy="1323439"/>
          </a:xfrm>
          <a:prstGeom prst="rect">
            <a:avLst/>
          </a:prstGeom>
          <a:solidFill>
            <a:srgbClr val="FFFF99">
              <a:alpha val="80000"/>
            </a:srgbClr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Любит прыгать и летать, Хлеб и зёрнышки клевать, Вместо “Здравствуйте” привык Говорить всем: “Чик-чирик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94297" y="1371297"/>
            <a:ext cx="2238143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Воробей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 descr="ВороБей على تويتر: &quot;#мастер чтоб дело мастера боялось, он знает много  страшных слов 😠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4889" r="94667">
                        <a14:foregroundMark x1="76000" y1="30222" x2="76000" y2="3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13" t="16091" r="9916" b="11829"/>
          <a:stretch/>
        </p:blipFill>
        <p:spPr bwMode="auto">
          <a:xfrm>
            <a:off x="616148" y="2469698"/>
            <a:ext cx="5035854" cy="430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38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яя природа картинки (47 фото)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6" y="0"/>
            <a:ext cx="915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06887" y="306499"/>
            <a:ext cx="3887410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Зимующие птицы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 Box 255"/>
          <p:cNvSpPr txBox="1">
            <a:spLocks noChangeArrowheads="1" noChangeShapeType="1"/>
          </p:cNvSpPr>
          <p:nvPr/>
        </p:nvSpPr>
        <p:spPr bwMode="auto">
          <a:xfrm>
            <a:off x="5596248" y="2546644"/>
            <a:ext cx="3424952" cy="3766416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  <a:effectLst/>
          <a:extLst/>
        </p:spPr>
        <p:txBody>
          <a:bodyPr rot="0" vert="horz" wrap="square" lIns="36195" tIns="36195" rIns="36195" bIns="36195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kern="1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Снегири обычно держатся небольшими стайками по 7-10 птичек в каждой. Чем сильнее мороз, тем спокойнее сидит стайка, изредка передвигаясь, чтобы сорвать ягоду, отломить почку, а затем снова усесться неподвижно на некоторое время. И так целый день. С приближением темноты вся стайка улетает в кусты или на деревья, где и ночует, скрытая в ветках. Снегирь - доверчивая и общительная птица. Если кто-нибудь из стаи попался в ловушку, остальные спешат на помощь.</a:t>
            </a:r>
            <a:endParaRPr lang="ru-RU" sz="1600" kern="1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AutoShape 2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0733" y="1124744"/>
            <a:ext cx="2651239" cy="1323439"/>
          </a:xfrm>
          <a:prstGeom prst="rect">
            <a:avLst/>
          </a:prstGeom>
          <a:solidFill>
            <a:srgbClr val="FFFF99">
              <a:alpha val="80000"/>
            </a:srgbClr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Красногрудый, чернокрылый,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Любит зернышки клевать,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первым снегом на рябине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Он появиться опять.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94297" y="1371297"/>
            <a:ext cx="2238143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Снегирь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098" name="Picture 2" descr="Снегирь :: Юному натуралисту-орнитологу. Справочник птиц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" b="94393" l="5000" r="97000">
                        <a14:backgroundMark x1="19250" y1="81308" x2="19250" y2="81308"/>
                        <a14:backgroundMark x1="22000" y1="80685" x2="22000" y2="80685"/>
                        <a14:backgroundMark x1="26500" y1="77882" x2="26500" y2="77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89" t="3895" r="4794" b="7787"/>
          <a:stretch/>
        </p:blipFill>
        <p:spPr bwMode="auto">
          <a:xfrm flipH="1">
            <a:off x="578019" y="2153205"/>
            <a:ext cx="5288275" cy="455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57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яя природа картинки (47 фото)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6" y="0"/>
            <a:ext cx="915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06887" y="306499"/>
            <a:ext cx="3887410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Зимующие птицы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 Box 255"/>
          <p:cNvSpPr txBox="1">
            <a:spLocks noChangeArrowheads="1" noChangeShapeType="1"/>
          </p:cNvSpPr>
          <p:nvPr/>
        </p:nvSpPr>
        <p:spPr bwMode="auto">
          <a:xfrm>
            <a:off x="5967218" y="2546644"/>
            <a:ext cx="3053982" cy="4012637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  <a:effectLst/>
          <a:extLst/>
        </p:spPr>
        <p:txBody>
          <a:bodyPr rot="0" vert="horz" wrap="square" lIns="36195" tIns="36195" rIns="36195" bIns="36195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kern="1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Ворона – это крупная птица плотного сложения с широким клювом.</a:t>
            </a:r>
          </a:p>
          <a:p>
            <a:pPr algn="ctr">
              <a:spcAft>
                <a:spcPts val="0"/>
              </a:spcAft>
            </a:pPr>
            <a:r>
              <a:rPr lang="ru-RU" sz="1600" kern="1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По внешнему виду ворону легко отличить от сородичей – тело у нее серого цвета, а вот голова, крылья и хвост – черные, В питании вороны не привередливы. Они могут употреблять и животную и растительную пищу. Характер у вороны дерзкий и нахальный. Когда эти птицы в поисках пропитания разоряют чужие гнезда, то не боятся никого, даже человека</a:t>
            </a:r>
            <a:endParaRPr lang="ru-RU" sz="1600" kern="1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AutoShape 2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0733" y="1124744"/>
            <a:ext cx="2651239" cy="1569660"/>
          </a:xfrm>
          <a:prstGeom prst="rect">
            <a:avLst/>
          </a:prstGeom>
          <a:solidFill>
            <a:srgbClr val="FFFF99">
              <a:alpha val="80000"/>
            </a:srgbClr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Эта птица серовата и на выдумки богата. Знает, где еду добыть, чтоб зимой холодной жить. Любит по двору гулять, «Кар-кар-кар!» всё повторять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94297" y="1371297"/>
            <a:ext cx="2238143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Ворона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126" name="Picture 6" descr="Ворона, конспект занятия по ознакомлению с природо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97135" l="9961" r="93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15" t="9228" r="6257"/>
          <a:stretch/>
        </p:blipFill>
        <p:spPr bwMode="auto">
          <a:xfrm flipH="1">
            <a:off x="-89174" y="1371297"/>
            <a:ext cx="6056392" cy="548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11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яя природа картинки (47 фото)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6" y="0"/>
            <a:ext cx="915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7658" y="306499"/>
            <a:ext cx="4125873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Перелетные  птицы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 Box 255"/>
          <p:cNvSpPr txBox="1">
            <a:spLocks noChangeArrowheads="1" noChangeShapeType="1"/>
          </p:cNvSpPr>
          <p:nvPr/>
        </p:nvSpPr>
        <p:spPr bwMode="auto">
          <a:xfrm>
            <a:off x="1547664" y="2502488"/>
            <a:ext cx="6336704" cy="2289088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  <a:effectLst/>
          <a:extLst/>
        </p:spPr>
        <p:txBody>
          <a:bodyPr rot="0" vert="horz" wrap="square" lIns="36195" tIns="36195" rIns="36195" bIns="36195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kern="1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Люди обращали внимание на перелеты птиц с глубокой древности, удивляясь их способности осенью улетать в теплые края, а весной возвращаться. С приходом холодов многие пернатые, обитавшие в городах, в лесах и на полях, отправляются в путь. Причем некоторые из них перебираются на новое место жительства в конце августа-начале сентября, когда еще тепло.</a:t>
            </a:r>
          </a:p>
          <a:p>
            <a:pPr algn="ctr">
              <a:spcAft>
                <a:spcPts val="0"/>
              </a:spcAft>
            </a:pPr>
            <a:r>
              <a:rPr lang="ru-RU" kern="1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Птицы улетают потому что зимой им холодно и голодно.</a:t>
            </a:r>
            <a:endParaRPr lang="ru-RU" kern="1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AutoShape 2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85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яя природа картинки (47 фото)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6" y="0"/>
            <a:ext cx="915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7658" y="306499"/>
            <a:ext cx="4125873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Перелетные птицы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 Box 255"/>
          <p:cNvSpPr txBox="1">
            <a:spLocks noChangeArrowheads="1" noChangeShapeType="1"/>
          </p:cNvSpPr>
          <p:nvPr/>
        </p:nvSpPr>
        <p:spPr bwMode="auto">
          <a:xfrm>
            <a:off x="5967218" y="2377569"/>
            <a:ext cx="3053982" cy="3766416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  <a:effectLst/>
          <a:extLst/>
        </p:spPr>
        <p:txBody>
          <a:bodyPr rot="0" vert="horz" wrap="square" lIns="36195" tIns="36195" rIns="36195" bIns="36195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kern="1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Грач – крупная птица с черным оперением. Его можно встретить на всей территории России. Ночью грачи устраиваются в ветвях деревьев. Эти птицы уничтожают множество насекомых, среди которых немало вредителей . Но часто грачи, выклевывая молодые всходы пшеницы, кукурузы, подсолнечника. Огромные стаи птиц приходиться отпугивать устанавливая на поля пугала. </a:t>
            </a:r>
            <a:r>
              <a:rPr lang="ru-RU" sz="1600" kern="1400" dirty="0">
                <a:latin typeface="Times New Roman" pitchFamily="18" charset="0"/>
                <a:ea typeface="Times New Roman"/>
                <a:cs typeface="Times New Roman" pitchFamily="18" charset="0"/>
              </a:rPr>
              <a:t>П</a:t>
            </a:r>
            <a:r>
              <a:rPr lang="ru-RU" sz="1600" kern="1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рилёт грачей – признак наступившей весны.</a:t>
            </a:r>
            <a:endParaRPr lang="ru-RU" sz="1600" kern="1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AutoShape 2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0733" y="1124744"/>
            <a:ext cx="2651239" cy="1077218"/>
          </a:xfrm>
          <a:prstGeom prst="rect">
            <a:avLst/>
          </a:prstGeom>
          <a:solidFill>
            <a:srgbClr val="FFFF99">
              <a:alpha val="80000"/>
            </a:srgbClr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весне к нам с юга мчится Чёрная, как ворон, птица. Для деревьев наших врач – Ест букашек разных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94297" y="1371297"/>
            <a:ext cx="2238143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Грач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6" name="Picture 2" descr="Грач 🌟 Фото, описание, ареал, питание, враги ✓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1" b="100000" l="10000" r="90000">
                        <a14:foregroundMark x1="58667" y1="14286" x2="58667" y2="14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86" t="4432" r="24242"/>
          <a:stretch/>
        </p:blipFill>
        <p:spPr bwMode="auto">
          <a:xfrm>
            <a:off x="155575" y="1694462"/>
            <a:ext cx="5491353" cy="513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42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яя природа картинки (47 фото)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6" y="0"/>
            <a:ext cx="915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7658" y="306499"/>
            <a:ext cx="4125873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Перелетные птицы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 Box 255"/>
          <p:cNvSpPr txBox="1">
            <a:spLocks noChangeArrowheads="1" noChangeShapeType="1"/>
          </p:cNvSpPr>
          <p:nvPr/>
        </p:nvSpPr>
        <p:spPr bwMode="auto">
          <a:xfrm>
            <a:off x="5967218" y="2602870"/>
            <a:ext cx="3053982" cy="3273973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  <a:effectLst/>
          <a:extLst/>
        </p:spPr>
        <p:txBody>
          <a:bodyPr rot="0" vert="horz" wrap="square" lIns="36195" tIns="36195" rIns="36195" bIns="36195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kern="1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Одни из самых быстрых птиц – ласточки. Форма их тела идеально приспособлена для полёта, крылья стрелообразные, а хвост «вилочкой». Лапки у ласточек слабые, им трудно поддерживать тело. Поэтому ласточки никогда не ходят по земле. Они всё время в полёте, а когда устают, садятся на ветки деревьев или  провода. Даже пьют ласточки на лету, зачерпывая воду из реки клювом.</a:t>
            </a:r>
          </a:p>
        </p:txBody>
      </p:sp>
      <p:sp>
        <p:nvSpPr>
          <p:cNvPr id="3" name="AutoShape 2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Columbidae Bird Racing Homer Rock голубь хинди, дети, животные, борьба с  вредителями png | PNGEg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96979" y="991260"/>
            <a:ext cx="2651239" cy="1815882"/>
          </a:xfrm>
          <a:prstGeom prst="rect">
            <a:avLst/>
          </a:prstGeom>
          <a:solidFill>
            <a:srgbClr val="FFFF99">
              <a:alpha val="80000"/>
            </a:srgbClr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Она под крышами живет, Гнездо своё из глины вьет, Целый день суетится, На землю не садится, Высоко в облаках летает, Мошек на лету поедает, В черном фраке лапочка, А зовется?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94297" y="1371297"/>
            <a:ext cx="2238143" cy="646331"/>
          </a:xfrm>
          <a:prstGeom prst="rect">
            <a:avLst/>
          </a:prstGeom>
          <a:solidFill>
            <a:srgbClr val="FFFF99">
              <a:alpha val="80000"/>
            </a:srgbClr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Ласточка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2" name="Picture 4" descr="Ласточка, картинки для детей 👶 (36 фото) ⭐ Наслаждайтесь юмором! | Birds,  Animals, Bir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121" r="89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45" r="9549"/>
          <a:stretch/>
        </p:blipFill>
        <p:spPr bwMode="auto">
          <a:xfrm>
            <a:off x="1591214" y="2650439"/>
            <a:ext cx="4042372" cy="420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21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918</Words>
  <Application>Microsoft Office PowerPoint</Application>
  <PresentationFormat>Экран (4:3)</PresentationFormat>
  <Paragraphs>54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</dc:creator>
  <cp:lastModifiedBy>Евгений</cp:lastModifiedBy>
  <cp:revision>14</cp:revision>
  <dcterms:created xsi:type="dcterms:W3CDTF">2020-10-21T12:46:36Z</dcterms:created>
  <dcterms:modified xsi:type="dcterms:W3CDTF">2020-11-17T10:59:10Z</dcterms:modified>
</cp:coreProperties>
</file>